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0.svg" ContentType="image/svg+xml"/>
  <Override PartName="/ppt/media/image1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256" r:id="rId3"/>
    <p:sldId id="257" r:id="rId4"/>
    <p:sldId id="258" r:id="rId5"/>
    <p:sldId id="259" r:id="rId6"/>
    <p:sldId id="260" r:id="rId7"/>
    <p:sldId id="261" r:id="rId8"/>
    <p:sldId id="262" r:id="rId9"/>
    <p:sldId id="263" r:id="rId10"/>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18288000" cy="10287000"/>
  <p:notesSz cx="6858000" cy="9144000"/>
  <p:embeddedFontLst>
    <p:embeddedFont>
      <p:font typeface="思源宋体 1" panose="02020400000000000000" charset="-122"/>
      <p:regular r:id="rId63"/>
    </p:embeddedFont>
    <p:embeddedFont>
      <p:font typeface="字由点字典黑" panose="00020600040101010101" charset="-122"/>
      <p:regular r:id="rId64"/>
    </p:embeddedFont>
    <p:embeddedFont>
      <p:font typeface="思源黑体 1" panose="020B0800000000000000" charset="-122"/>
      <p:regular r:id="rId65"/>
    </p:embeddedFont>
    <p:embeddedFont>
      <p:font typeface="思源宋体 2" panose="02020700000000000000" charset="-122"/>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userDrawn="1">
          <p15:clr>
            <a:srgbClr val="A4A3A4"/>
          </p15:clr>
        </p15:guide>
        <p15:guide id="2" pos="28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53"/>
        <p:guide pos="284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font" Target="fonts/font4.fntdata"/><Relationship Id="rId65" Type="http://schemas.openxmlformats.org/officeDocument/2006/relationships/font" Target="fonts/font3.fntdata"/><Relationship Id="rId64" Type="http://schemas.openxmlformats.org/officeDocument/2006/relationships/font" Target="fonts/font2.fntdata"/><Relationship Id="rId63" Type="http://schemas.openxmlformats.org/officeDocument/2006/relationships/font" Target="fonts/font1.fntdata"/><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allowing users to participate in testing remotely, thus eliminating the need for physical presence.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qunar.com" TargetMode="Externa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30.xml"/><Relationship Id="rId3" Type="http://schemas.openxmlformats.org/officeDocument/2006/relationships/slide" Target="slide28.xml"/><Relationship Id="rId2" Type="http://schemas.openxmlformats.org/officeDocument/2006/relationships/slide" Target="slide3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slide" Target="slide30.xml"/><Relationship Id="rId3" Type="http://schemas.openxmlformats.org/officeDocument/2006/relationships/slide" Target="slide31.xml"/><Relationship Id="rId2" Type="http://schemas.openxmlformats.org/officeDocument/2006/relationships/image" Target="../media/image3.png"/><Relationship Id="rId1" Type="http://schemas.openxmlformats.org/officeDocument/2006/relationships/slide" Target="slide27.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29.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1.xml"/><Relationship Id="rId1" Type="http://schemas.openxmlformats.org/officeDocument/2006/relationships/slide" Target="slide27.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slide" Target="slide30.xml"/><Relationship Id="rId4" Type="http://schemas.openxmlformats.org/officeDocument/2006/relationships/slide" Target="slide28.xml"/><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 Target="slide27.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questionpro.com/blog/qualitative-data/" TargetMode="External"/><Relationship Id="rId4" Type="http://schemas.openxmlformats.org/officeDocument/2006/relationships/hyperlink" Target="https://www.questionpro.com/blog/qualitative-research-methods/" TargetMode="External"/><Relationship Id="rId3" Type="http://schemas.openxmlformats.org/officeDocument/2006/relationships/slide" Target="slide36.xml"/><Relationship Id="rId2" Type="http://schemas.openxmlformats.org/officeDocument/2006/relationships/slide" Target="slide33.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36.xml"/><Relationship Id="rId3" Type="http://schemas.openxmlformats.org/officeDocument/2006/relationships/slide" Target="slide37.xml"/><Relationship Id="rId2" Type="http://schemas.openxmlformats.org/officeDocument/2006/relationships/image" Target="../media/image3.png"/><Relationship Id="rId1" Type="http://schemas.openxmlformats.org/officeDocument/2006/relationships/slide" Target="slide3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questionpro.com/blog/5-easy-ways-to-bring-ethnography-into-your-market-research/" TargetMode="External"/><Relationship Id="rId2" Type="http://schemas.openxmlformats.org/officeDocument/2006/relationships/slide" Target="slide36.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36.xml"/><Relationship Id="rId2" Type="http://schemas.openxmlformats.org/officeDocument/2006/relationships/image" Target="../media/image25.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36.xml"/><Relationship Id="rId2" Type="http://schemas.openxmlformats.org/officeDocument/2006/relationships/image" Target="../media/image26.png"/><Relationship Id="rId1" Type="http://schemas.openxmlformats.org/officeDocument/2006/relationships/slide" Target="slide37.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slide" Target="slide33.xml"/><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 Target="slide3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0E3"/>
        </a:solidFill>
        <a:effectLst/>
      </p:bgPr>
    </p:bg>
    <p:spTree>
      <p:nvGrpSpPr>
        <p:cNvPr id="1" name=""/>
        <p:cNvGrpSpPr/>
        <p:nvPr/>
      </p:nvGrpSpPr>
      <p:grpSpPr>
        <a:xfrm>
          <a:off x="0" y="0"/>
          <a:ext cx="0" cy="0"/>
          <a:chOff x="0" y="0"/>
          <a:chExt cx="0" cy="0"/>
        </a:xfrm>
      </p:grpSpPr>
      <p:grpSp>
        <p:nvGrpSpPr>
          <p:cNvPr id="2" name="Group 2"/>
          <p:cNvGrpSpPr/>
          <p:nvPr/>
        </p:nvGrpSpPr>
        <p:grpSpPr>
          <a:xfrm rot="0">
            <a:off x="13461438" y="-2452224"/>
            <a:ext cx="7595724" cy="75957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5" name="Freeform 5"/>
          <p:cNvSpPr/>
          <p:nvPr/>
        </p:nvSpPr>
        <p:spPr>
          <a:xfrm flipH="1">
            <a:off x="13625935" y="457909"/>
            <a:ext cx="5032714" cy="8733561"/>
          </a:xfrm>
          <a:custGeom>
            <a:avLst/>
            <a:gdLst/>
            <a:ahLst/>
            <a:cxnLst/>
            <a:rect l="l" t="t" r="r" b="b"/>
            <a:pathLst>
              <a:path w="5032714" h="8733561">
                <a:moveTo>
                  <a:pt x="5032715" y="0"/>
                </a:moveTo>
                <a:lnTo>
                  <a:pt x="0" y="0"/>
                </a:lnTo>
                <a:lnTo>
                  <a:pt x="0" y="8733560"/>
                </a:lnTo>
                <a:lnTo>
                  <a:pt x="5032715" y="8733560"/>
                </a:lnTo>
                <a:lnTo>
                  <a:pt x="5032715" y="0"/>
                </a:lnTo>
                <a:close/>
              </a:path>
            </a:pathLst>
          </a:custGeom>
          <a:blipFill>
            <a:blip r:embed="rId1">
              <a:alphaModFix amt="16000"/>
            </a:blip>
            <a:stretch>
              <a:fillRect/>
            </a:stretch>
          </a:blipFill>
        </p:spPr>
      </p:sp>
      <p:grpSp>
        <p:nvGrpSpPr>
          <p:cNvPr id="6" name="Group 6"/>
          <p:cNvGrpSpPr/>
          <p:nvPr/>
        </p:nvGrpSpPr>
        <p:grpSpPr>
          <a:xfrm rot="0">
            <a:off x="-2927642" y="7755452"/>
            <a:ext cx="6753179" cy="67531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9" name="Group 9"/>
          <p:cNvGrpSpPr/>
          <p:nvPr/>
        </p:nvGrpSpPr>
        <p:grpSpPr>
          <a:xfrm rot="0">
            <a:off x="11591333" y="-2331228"/>
            <a:ext cx="3769803" cy="376980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5CC"/>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rot="0">
            <a:off x="1826714" y="9650927"/>
            <a:ext cx="3769803" cy="376980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5CC"/>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5" name="TextBox 15"/>
          <p:cNvSpPr txBox="1"/>
          <p:nvPr/>
        </p:nvSpPr>
        <p:spPr>
          <a:xfrm>
            <a:off x="2523423" y="857250"/>
            <a:ext cx="9067911" cy="3079953"/>
          </a:xfrm>
          <a:prstGeom prst="rect">
            <a:avLst/>
          </a:prstGeom>
        </p:spPr>
        <p:txBody>
          <a:bodyPr lIns="0" tIns="0" rIns="0" bIns="0" rtlCol="0" anchor="t">
            <a:spAutoFit/>
          </a:bodyPr>
          <a:lstStyle/>
          <a:p>
            <a:pPr algn="l">
              <a:lnSpc>
                <a:spcPts val="12350"/>
              </a:lnSpc>
            </a:pPr>
            <a:r>
              <a:rPr lang="en-US" sz="8885">
                <a:solidFill>
                  <a:srgbClr val="3E5270"/>
                </a:solidFill>
                <a:latin typeface="思源宋体 1" panose="02020400000000000000" charset="-122"/>
              </a:rPr>
              <a:t>USABILITY?</a:t>
            </a:r>
            <a:endParaRPr lang="en-US" sz="8885">
              <a:solidFill>
                <a:srgbClr val="3E5270"/>
              </a:solidFill>
              <a:latin typeface="思源宋体 1" panose="02020400000000000000" charset="-122"/>
            </a:endParaRPr>
          </a:p>
          <a:p>
            <a:pPr algn="l">
              <a:lnSpc>
                <a:spcPts val="12350"/>
              </a:lnSpc>
            </a:pPr>
            <a:r>
              <a:rPr lang="en-US" sz="8885">
                <a:solidFill>
                  <a:srgbClr val="3E5270"/>
                </a:solidFill>
                <a:latin typeface="思源宋体 1" panose="02020400000000000000" charset="-122"/>
              </a:rPr>
              <a:t>TESTING</a:t>
            </a:r>
            <a:endParaRPr lang="en-US" sz="8885">
              <a:solidFill>
                <a:srgbClr val="3E5270"/>
              </a:solidFill>
              <a:latin typeface="思源宋体 1" panose="02020400000000000000" charset="-122"/>
            </a:endParaRPr>
          </a:p>
        </p:txBody>
      </p:sp>
      <p:grpSp>
        <p:nvGrpSpPr>
          <p:cNvPr id="16" name="Group 16"/>
          <p:cNvGrpSpPr/>
          <p:nvPr/>
        </p:nvGrpSpPr>
        <p:grpSpPr>
          <a:xfrm rot="0">
            <a:off x="3223788" y="6804607"/>
            <a:ext cx="6579635" cy="3086100"/>
            <a:chOff x="0" y="0"/>
            <a:chExt cx="1732908" cy="812800"/>
          </a:xfrm>
        </p:grpSpPr>
        <p:sp>
          <p:nvSpPr>
            <p:cNvPr id="17" name="Freeform 17"/>
            <p:cNvSpPr/>
            <p:nvPr/>
          </p:nvSpPr>
          <p:spPr>
            <a:xfrm>
              <a:off x="0" y="0"/>
              <a:ext cx="1732908" cy="812800"/>
            </a:xfrm>
            <a:custGeom>
              <a:avLst/>
              <a:gdLst/>
              <a:ahLst/>
              <a:cxnLst/>
              <a:rect l="l" t="t" r="r" b="b"/>
              <a:pathLst>
                <a:path w="1732908" h="812800">
                  <a:moveTo>
                    <a:pt x="60009" y="0"/>
                  </a:moveTo>
                  <a:lnTo>
                    <a:pt x="1672899" y="0"/>
                  </a:lnTo>
                  <a:cubicBezTo>
                    <a:pt x="1688814" y="0"/>
                    <a:pt x="1704078" y="6322"/>
                    <a:pt x="1715332" y="17576"/>
                  </a:cubicBezTo>
                  <a:cubicBezTo>
                    <a:pt x="1726586" y="28830"/>
                    <a:pt x="1732908" y="44094"/>
                    <a:pt x="1732908" y="60009"/>
                  </a:cubicBezTo>
                  <a:lnTo>
                    <a:pt x="1732908" y="752791"/>
                  </a:lnTo>
                  <a:cubicBezTo>
                    <a:pt x="1732908" y="768706"/>
                    <a:pt x="1726586" y="783970"/>
                    <a:pt x="1715332" y="795224"/>
                  </a:cubicBezTo>
                  <a:cubicBezTo>
                    <a:pt x="1704078" y="806478"/>
                    <a:pt x="1688814" y="812800"/>
                    <a:pt x="1672899" y="812800"/>
                  </a:cubicBezTo>
                  <a:lnTo>
                    <a:pt x="60009" y="812800"/>
                  </a:lnTo>
                  <a:cubicBezTo>
                    <a:pt x="44094" y="812800"/>
                    <a:pt x="28830" y="806478"/>
                    <a:pt x="17576" y="795224"/>
                  </a:cubicBezTo>
                  <a:cubicBezTo>
                    <a:pt x="6322" y="783970"/>
                    <a:pt x="0" y="768706"/>
                    <a:pt x="0" y="752791"/>
                  </a:cubicBezTo>
                  <a:lnTo>
                    <a:pt x="0" y="60009"/>
                  </a:lnTo>
                  <a:cubicBezTo>
                    <a:pt x="0" y="44094"/>
                    <a:pt x="6322" y="28830"/>
                    <a:pt x="17576" y="17576"/>
                  </a:cubicBezTo>
                  <a:cubicBezTo>
                    <a:pt x="28830" y="6322"/>
                    <a:pt x="44094" y="0"/>
                    <a:pt x="60009" y="0"/>
                  </a:cubicBezTo>
                  <a:close/>
                </a:path>
              </a:pathLst>
            </a:custGeom>
            <a:solidFill>
              <a:srgbClr val="EBD5CC"/>
            </a:solidFill>
          </p:spPr>
        </p:sp>
        <p:sp>
          <p:nvSpPr>
            <p:cNvPr id="18" name="TextBox 18"/>
            <p:cNvSpPr txBox="1"/>
            <p:nvPr/>
          </p:nvSpPr>
          <p:spPr>
            <a:xfrm>
              <a:off x="0" y="-47625"/>
              <a:ext cx="1732908" cy="86042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3711616" y="7134114"/>
            <a:ext cx="4117962" cy="2369937"/>
          </a:xfrm>
          <a:prstGeom prst="rect">
            <a:avLst/>
          </a:prstGeom>
        </p:spPr>
        <p:txBody>
          <a:bodyPr lIns="0" tIns="0" rIns="0" bIns="0" rtlCol="0" anchor="t">
            <a:spAutoFit/>
          </a:bodyPr>
          <a:lstStyle/>
          <a:p>
            <a:pPr algn="l">
              <a:lnSpc>
                <a:spcPts val="3775"/>
              </a:lnSpc>
            </a:pPr>
            <a:r>
              <a:rPr lang="en-US" sz="2695">
                <a:solidFill>
                  <a:srgbClr val="3E5270"/>
                </a:solidFill>
                <a:latin typeface="思源宋体 1 Bold"/>
              </a:rPr>
              <a:t>Group 16:</a:t>
            </a:r>
            <a:endParaRPr lang="en-US" sz="2695">
              <a:solidFill>
                <a:srgbClr val="3E5270"/>
              </a:solidFill>
              <a:latin typeface="思源宋体 1 Bold"/>
            </a:endParaRPr>
          </a:p>
          <a:p>
            <a:pPr algn="l">
              <a:lnSpc>
                <a:spcPts val="3775"/>
              </a:lnSpc>
            </a:pPr>
            <a:r>
              <a:rPr lang="en-US" sz="2695">
                <a:solidFill>
                  <a:srgbClr val="3E5270"/>
                </a:solidFill>
                <a:latin typeface="思源宋体 1 Bold"/>
              </a:rPr>
              <a:t>2152085 Yifei Sun</a:t>
            </a:r>
            <a:endParaRPr lang="en-US" sz="2695">
              <a:solidFill>
                <a:srgbClr val="3E5270"/>
              </a:solidFill>
              <a:latin typeface="思源宋体 1 Bold"/>
            </a:endParaRPr>
          </a:p>
          <a:p>
            <a:pPr algn="l">
              <a:lnSpc>
                <a:spcPts val="3775"/>
              </a:lnSpc>
            </a:pPr>
            <a:r>
              <a:rPr lang="en-US" sz="2695">
                <a:solidFill>
                  <a:srgbClr val="3E5270"/>
                </a:solidFill>
                <a:latin typeface="思源宋体 1 Bold"/>
              </a:rPr>
              <a:t>2151409 Yuntao Hu</a:t>
            </a:r>
            <a:endParaRPr lang="en-US" sz="2695">
              <a:solidFill>
                <a:srgbClr val="3E5270"/>
              </a:solidFill>
              <a:latin typeface="思源宋体 1 Bold"/>
            </a:endParaRPr>
          </a:p>
          <a:p>
            <a:pPr algn="l">
              <a:lnSpc>
                <a:spcPts val="3775"/>
              </a:lnSpc>
            </a:pPr>
            <a:r>
              <a:rPr lang="en-US" sz="2695">
                <a:solidFill>
                  <a:srgbClr val="3E5270"/>
                </a:solidFill>
                <a:latin typeface="思源宋体 1 Bold"/>
              </a:rPr>
              <a:t>2054099 Jieying Ye</a:t>
            </a:r>
            <a:endParaRPr lang="en-US" sz="2695">
              <a:solidFill>
                <a:srgbClr val="3E5270"/>
              </a:solidFill>
              <a:latin typeface="思源宋体 1 Bold"/>
            </a:endParaRPr>
          </a:p>
          <a:p>
            <a:pPr algn="l">
              <a:lnSpc>
                <a:spcPts val="3775"/>
              </a:lnSpc>
            </a:pPr>
            <a:r>
              <a:rPr lang="en-US" sz="2695">
                <a:solidFill>
                  <a:srgbClr val="3E5270"/>
                </a:solidFill>
                <a:latin typeface="思源宋体 1 Bold"/>
              </a:rPr>
              <a:t>2152193 Yixin  Li</a:t>
            </a:r>
            <a:endParaRPr lang="en-US" sz="2695">
              <a:solidFill>
                <a:srgbClr val="3E5270"/>
              </a:solidFill>
              <a:latin typeface="思源宋体 1 Bold"/>
            </a:endParaRPr>
          </a:p>
        </p:txBody>
      </p:sp>
      <p:sp>
        <p:nvSpPr>
          <p:cNvPr id="20" name="TextBox 20"/>
          <p:cNvSpPr txBox="1"/>
          <p:nvPr/>
        </p:nvSpPr>
        <p:spPr>
          <a:xfrm>
            <a:off x="3711616" y="6173361"/>
            <a:ext cx="4966897" cy="464937"/>
          </a:xfrm>
          <a:prstGeom prst="rect">
            <a:avLst/>
          </a:prstGeom>
        </p:spPr>
        <p:txBody>
          <a:bodyPr lIns="0" tIns="0" rIns="0" bIns="0" rtlCol="0" anchor="t">
            <a:spAutoFit/>
          </a:bodyPr>
          <a:lstStyle/>
          <a:p>
            <a:pPr algn="l">
              <a:lnSpc>
                <a:spcPts val="3775"/>
              </a:lnSpc>
            </a:pPr>
            <a:r>
              <a:rPr lang="en-US" sz="2695">
                <a:solidFill>
                  <a:srgbClr val="3E5270"/>
                </a:solidFill>
                <a:latin typeface="思源宋体 1 Bold"/>
              </a:rPr>
              <a:t>Advised by Prof.Qin Liu</a:t>
            </a:r>
            <a:endParaRPr lang="en-US" sz="2695">
              <a:solidFill>
                <a:srgbClr val="3E5270"/>
              </a:solidFill>
              <a:latin typeface="思源宋体 1 Bold"/>
            </a:endParaRPr>
          </a:p>
        </p:txBody>
      </p:sp>
      <p:sp>
        <p:nvSpPr>
          <p:cNvPr id="21" name="TextBox 21"/>
          <p:cNvSpPr txBox="1"/>
          <p:nvPr/>
        </p:nvSpPr>
        <p:spPr>
          <a:xfrm>
            <a:off x="2580005" y="4526280"/>
            <a:ext cx="7802245" cy="480695"/>
          </a:xfrm>
          <a:prstGeom prst="rect">
            <a:avLst/>
          </a:prstGeom>
        </p:spPr>
        <p:txBody>
          <a:bodyPr lIns="0" tIns="0" rIns="0" bIns="0" rtlCol="0" anchor="t">
            <a:noAutofit/>
          </a:bodyPr>
          <a:lstStyle/>
          <a:p>
            <a:pPr algn="ctr">
              <a:lnSpc>
                <a:spcPts val="4760"/>
              </a:lnSpc>
            </a:pPr>
            <a:r>
              <a:rPr lang="en-US" sz="3400" u="sng">
                <a:solidFill>
                  <a:srgbClr val="3E5270"/>
                </a:solidFill>
                <a:latin typeface="字由点字典黑" panose="00020600040101010101" charset="-122"/>
                <a:hlinkClick r:id="rId2" tooltip="https://www.qunar.com"/>
              </a:rPr>
              <a:t>website:https://www.qunar.com/</a:t>
            </a:r>
            <a:endParaRPr lang="en-US" sz="3400" u="sng">
              <a:solidFill>
                <a:srgbClr val="3E5270"/>
              </a:solidFill>
              <a:latin typeface="字由点字典黑" panose="00020600040101010101" charset="-122"/>
              <a:hlinkClick r:id="rId2" tooltip="https://www.qunar.co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44552" y="354158"/>
            <a:ext cx="17598896" cy="9578684"/>
            <a:chOff x="0" y="0"/>
            <a:chExt cx="4635100" cy="2522781"/>
          </a:xfrm>
        </p:grpSpPr>
        <p:sp>
          <p:nvSpPr>
            <p:cNvPr id="3" name="Freeform 3"/>
            <p:cNvSpPr/>
            <p:nvPr/>
          </p:nvSpPr>
          <p:spPr>
            <a:xfrm>
              <a:off x="0" y="0"/>
              <a:ext cx="4635100" cy="2522781"/>
            </a:xfrm>
            <a:custGeom>
              <a:avLst/>
              <a:gdLst/>
              <a:ahLst/>
              <a:cxnLst/>
              <a:rect l="l" t="t" r="r" b="b"/>
              <a:pathLst>
                <a:path w="4635100" h="2522781">
                  <a:moveTo>
                    <a:pt x="0" y="0"/>
                  </a:moveTo>
                  <a:lnTo>
                    <a:pt x="4635100" y="0"/>
                  </a:lnTo>
                  <a:lnTo>
                    <a:pt x="4635100" y="2522781"/>
                  </a:lnTo>
                  <a:lnTo>
                    <a:pt x="0" y="2522781"/>
                  </a:lnTo>
                  <a:close/>
                </a:path>
              </a:pathLst>
            </a:custGeom>
            <a:solidFill>
              <a:srgbClr val="F5F0E3"/>
            </a:solidFill>
            <a:ln cap="sq">
              <a:noFill/>
              <a:prstDash val="solid"/>
              <a:miter/>
            </a:ln>
          </p:spPr>
        </p:sp>
        <p:sp>
          <p:nvSpPr>
            <p:cNvPr id="4" name="TextBox 4"/>
            <p:cNvSpPr txBox="1"/>
            <p:nvPr/>
          </p:nvSpPr>
          <p:spPr>
            <a:xfrm>
              <a:off x="0" y="0"/>
              <a:ext cx="4635100" cy="2522781"/>
            </a:xfrm>
            <a:prstGeom prst="rect">
              <a:avLst/>
            </a:prstGeom>
          </p:spPr>
          <p:txBody>
            <a:bodyPr lIns="50800" tIns="50800" rIns="50800" bIns="50800" rtlCol="0" anchor="ctr"/>
            <a:lstStyle/>
            <a:p>
              <a:pPr marL="0" lvl="0" indent="0" algn="ctr">
                <a:lnSpc>
                  <a:spcPts val="2725"/>
                </a:lnSpc>
                <a:spcBef>
                  <a:spcPct val="0"/>
                </a:spcBef>
              </a:pPr>
            </a:p>
          </p:txBody>
        </p:sp>
      </p:grpSp>
      <p:grpSp>
        <p:nvGrpSpPr>
          <p:cNvPr id="5" name="Group 5"/>
          <p:cNvGrpSpPr/>
          <p:nvPr/>
        </p:nvGrpSpPr>
        <p:grpSpPr>
          <a:xfrm rot="0">
            <a:off x="5845289" y="2231038"/>
            <a:ext cx="11745644" cy="7027262"/>
            <a:chOff x="0" y="0"/>
            <a:chExt cx="3093503" cy="1850802"/>
          </a:xfrm>
        </p:grpSpPr>
        <p:sp>
          <p:nvSpPr>
            <p:cNvPr id="6" name="Freeform 6"/>
            <p:cNvSpPr/>
            <p:nvPr/>
          </p:nvSpPr>
          <p:spPr>
            <a:xfrm>
              <a:off x="0" y="0"/>
              <a:ext cx="3093503" cy="1850802"/>
            </a:xfrm>
            <a:custGeom>
              <a:avLst/>
              <a:gdLst/>
              <a:ahLst/>
              <a:cxnLst/>
              <a:rect l="l" t="t" r="r" b="b"/>
              <a:pathLst>
                <a:path w="3093503" h="1850802">
                  <a:moveTo>
                    <a:pt x="17137" y="0"/>
                  </a:moveTo>
                  <a:lnTo>
                    <a:pt x="3076366" y="0"/>
                  </a:lnTo>
                  <a:cubicBezTo>
                    <a:pt x="3080911" y="0"/>
                    <a:pt x="3085270" y="1806"/>
                    <a:pt x="3088483" y="5019"/>
                  </a:cubicBezTo>
                  <a:cubicBezTo>
                    <a:pt x="3091697" y="8233"/>
                    <a:pt x="3093503" y="12592"/>
                    <a:pt x="3093503" y="17137"/>
                  </a:cubicBezTo>
                  <a:lnTo>
                    <a:pt x="3093503" y="1833664"/>
                  </a:lnTo>
                  <a:cubicBezTo>
                    <a:pt x="3093503" y="1838209"/>
                    <a:pt x="3091697" y="1842568"/>
                    <a:pt x="3088483" y="1845782"/>
                  </a:cubicBezTo>
                  <a:cubicBezTo>
                    <a:pt x="3085270" y="1848996"/>
                    <a:pt x="3080911" y="1850802"/>
                    <a:pt x="3076366" y="1850802"/>
                  </a:cubicBezTo>
                  <a:lnTo>
                    <a:pt x="17137" y="1850802"/>
                  </a:lnTo>
                  <a:cubicBezTo>
                    <a:pt x="12592" y="1850802"/>
                    <a:pt x="8233" y="1848996"/>
                    <a:pt x="5019" y="1845782"/>
                  </a:cubicBezTo>
                  <a:cubicBezTo>
                    <a:pt x="1806" y="1842568"/>
                    <a:pt x="0" y="1838209"/>
                    <a:pt x="0" y="1833664"/>
                  </a:cubicBezTo>
                  <a:lnTo>
                    <a:pt x="0" y="17137"/>
                  </a:lnTo>
                  <a:cubicBezTo>
                    <a:pt x="0" y="12592"/>
                    <a:pt x="1806" y="8233"/>
                    <a:pt x="5019" y="5019"/>
                  </a:cubicBezTo>
                  <a:cubicBezTo>
                    <a:pt x="8233" y="1806"/>
                    <a:pt x="12592" y="0"/>
                    <a:pt x="17137" y="0"/>
                  </a:cubicBezTo>
                  <a:close/>
                </a:path>
              </a:pathLst>
            </a:custGeom>
            <a:solidFill>
              <a:srgbClr val="FFFFFF">
                <a:alpha val="55686"/>
              </a:srgbClr>
            </a:solidFill>
            <a:ln cap="rnd">
              <a:noFill/>
              <a:prstDash val="solid"/>
              <a:round/>
            </a:ln>
          </p:spPr>
        </p:sp>
        <p:sp>
          <p:nvSpPr>
            <p:cNvPr id="7" name="TextBox 7"/>
            <p:cNvSpPr txBox="1"/>
            <p:nvPr/>
          </p:nvSpPr>
          <p:spPr>
            <a:xfrm>
              <a:off x="0" y="-47625"/>
              <a:ext cx="3093503" cy="1898427"/>
            </a:xfrm>
            <a:prstGeom prst="rect">
              <a:avLst/>
            </a:prstGeom>
          </p:spPr>
          <p:txBody>
            <a:bodyPr lIns="50800" tIns="50800" rIns="50800" bIns="50800" rtlCol="0" anchor="ctr"/>
            <a:lstStyle/>
            <a:p>
              <a:pPr marL="0" lvl="0" indent="0" algn="ctr">
                <a:lnSpc>
                  <a:spcPts val="2660"/>
                </a:lnSpc>
                <a:spcBef>
                  <a:spcPct val="0"/>
                </a:spcBef>
              </a:pPr>
            </a:p>
          </p:txBody>
        </p:sp>
      </p:grpSp>
      <p:sp>
        <p:nvSpPr>
          <p:cNvPr id="8" name="TextBox 8"/>
          <p:cNvSpPr txBox="1"/>
          <p:nvPr/>
        </p:nvSpPr>
        <p:spPr>
          <a:xfrm>
            <a:off x="6303645" y="2406015"/>
            <a:ext cx="10829290" cy="5768340"/>
          </a:xfrm>
          <a:prstGeom prst="rect">
            <a:avLst/>
          </a:prstGeom>
        </p:spPr>
        <p:txBody>
          <a:bodyPr lIns="0" tIns="0" rIns="0" bIns="0" rtlCol="0" anchor="t">
            <a:noAutofit/>
          </a:bodyPr>
          <a:lstStyle/>
          <a:p>
            <a:pPr algn="l">
              <a:lnSpc>
                <a:spcPts val="4100"/>
              </a:lnSpc>
            </a:pPr>
            <a:r>
              <a:rPr lang="en-US" sz="3600">
                <a:solidFill>
                  <a:srgbClr val="1E1E1E"/>
                </a:solidFill>
                <a:latin typeface="思源宋体 1 Bold"/>
              </a:rPr>
              <a:t>Effectiveness: </a:t>
            </a:r>
            <a:r>
              <a:rPr lang="en-US" sz="3600" u="sng">
                <a:solidFill>
                  <a:srgbClr val="1E1E1E"/>
                </a:solidFill>
                <a:latin typeface="思源宋体 1 Bold"/>
              </a:rPr>
              <a:t>the accuracy and completeness</a:t>
            </a:r>
            <a:r>
              <a:rPr lang="en-US" sz="3600">
                <a:solidFill>
                  <a:srgbClr val="1E1E1E"/>
                </a:solidFill>
                <a:latin typeface="思源宋体 1 Bold"/>
              </a:rPr>
              <a:t> with which </a:t>
            </a:r>
            <a:endParaRPr lang="en-US" sz="3600">
              <a:solidFill>
                <a:srgbClr val="1E1E1E"/>
              </a:solidFill>
              <a:latin typeface="思源宋体 1 Bold"/>
            </a:endParaRPr>
          </a:p>
          <a:p>
            <a:pPr algn="l">
              <a:lnSpc>
                <a:spcPts val="4100"/>
              </a:lnSpc>
            </a:pPr>
            <a:r>
              <a:rPr lang="en-US" sz="3600">
                <a:solidFill>
                  <a:srgbClr val="1E1E1E"/>
                </a:solidFill>
                <a:latin typeface="思源宋体 1 Bold"/>
              </a:rPr>
              <a:t>users achieve specified goals </a:t>
            </a:r>
            <a:endParaRPr lang="en-US" sz="3600">
              <a:solidFill>
                <a:srgbClr val="1E1E1E"/>
              </a:solidFill>
              <a:latin typeface="思源宋体 1 Bold"/>
            </a:endParaRPr>
          </a:p>
          <a:p>
            <a:pPr algn="l">
              <a:lnSpc>
                <a:spcPts val="4100"/>
              </a:lnSpc>
            </a:pPr>
            <a:endParaRPr sz="2800"/>
          </a:p>
          <a:p>
            <a:pPr algn="l">
              <a:lnSpc>
                <a:spcPts val="4100"/>
              </a:lnSpc>
            </a:pPr>
            <a:r>
              <a:rPr lang="en-US" sz="3600">
                <a:solidFill>
                  <a:srgbClr val="1E1E1E"/>
                </a:solidFill>
                <a:latin typeface="思源宋体 1 Bold"/>
              </a:rPr>
              <a:t>Efficiency: </a:t>
            </a:r>
            <a:r>
              <a:rPr lang="en-US" sz="3600" u="sng">
                <a:solidFill>
                  <a:srgbClr val="1E1E1E"/>
                </a:solidFill>
                <a:latin typeface="思源宋体 1 Bold"/>
              </a:rPr>
              <a:t>the resources expended</a:t>
            </a:r>
            <a:r>
              <a:rPr lang="en-US" sz="3600">
                <a:solidFill>
                  <a:srgbClr val="1E1E1E"/>
                </a:solidFill>
                <a:latin typeface="思源宋体 1 Bold"/>
              </a:rPr>
              <a:t> in relation to the </a:t>
            </a:r>
            <a:endParaRPr lang="en-US" sz="3600">
              <a:solidFill>
                <a:srgbClr val="1E1E1E"/>
              </a:solidFill>
              <a:latin typeface="思源宋体 1 Bold"/>
            </a:endParaRPr>
          </a:p>
          <a:p>
            <a:pPr algn="l">
              <a:lnSpc>
                <a:spcPts val="4100"/>
              </a:lnSpc>
            </a:pPr>
            <a:r>
              <a:rPr lang="en-US" sz="3600">
                <a:solidFill>
                  <a:srgbClr val="1E1E1E"/>
                </a:solidFill>
                <a:latin typeface="思源宋体 1 Bold"/>
              </a:rPr>
              <a:t>accuracy and completeness with which users achieve goals </a:t>
            </a:r>
            <a:endParaRPr lang="en-US" sz="3600">
              <a:solidFill>
                <a:srgbClr val="1E1E1E"/>
              </a:solidFill>
              <a:latin typeface="思源宋体 1 Bold"/>
            </a:endParaRPr>
          </a:p>
          <a:p>
            <a:pPr algn="l">
              <a:lnSpc>
                <a:spcPts val="4100"/>
              </a:lnSpc>
            </a:pPr>
            <a:endParaRPr sz="2800"/>
          </a:p>
          <a:p>
            <a:pPr algn="l">
              <a:lnSpc>
                <a:spcPts val="4100"/>
              </a:lnSpc>
            </a:pPr>
            <a:r>
              <a:rPr lang="en-US" sz="3600">
                <a:solidFill>
                  <a:srgbClr val="1E1E1E"/>
                </a:solidFill>
                <a:latin typeface="思源宋体 1 Bold"/>
              </a:rPr>
              <a:t>Satisfaction: </a:t>
            </a:r>
            <a:r>
              <a:rPr lang="en-US" sz="3600" u="sng">
                <a:solidFill>
                  <a:srgbClr val="1E1E1E"/>
                </a:solidFill>
                <a:latin typeface="思源宋体 1 Bold"/>
              </a:rPr>
              <a:t>freedom from discomfort</a:t>
            </a:r>
            <a:r>
              <a:rPr lang="en-US" sz="3600">
                <a:solidFill>
                  <a:srgbClr val="1E1E1E"/>
                </a:solidFill>
                <a:latin typeface="思源宋体 1 Bold"/>
              </a:rPr>
              <a:t>, and </a:t>
            </a:r>
            <a:r>
              <a:rPr lang="en-US" sz="3600" u="sng">
                <a:solidFill>
                  <a:srgbClr val="1E1E1E"/>
                </a:solidFill>
                <a:latin typeface="思源宋体 1 Bold"/>
              </a:rPr>
              <a:t>positive attitude</a:t>
            </a:r>
            <a:r>
              <a:rPr lang="en-US" sz="3600">
                <a:solidFill>
                  <a:srgbClr val="1E1E1E"/>
                </a:solidFill>
                <a:latin typeface="思源宋体 1 Bold"/>
              </a:rPr>
              <a:t> </a:t>
            </a:r>
            <a:endParaRPr lang="en-US" sz="3600">
              <a:solidFill>
                <a:srgbClr val="1E1E1E"/>
              </a:solidFill>
              <a:latin typeface="思源宋体 1 Bold"/>
            </a:endParaRPr>
          </a:p>
          <a:p>
            <a:pPr algn="l">
              <a:lnSpc>
                <a:spcPts val="4100"/>
              </a:lnSpc>
            </a:pPr>
            <a:r>
              <a:rPr lang="en-US" sz="3600">
                <a:solidFill>
                  <a:srgbClr val="1E1E1E"/>
                </a:solidFill>
                <a:latin typeface="思源宋体 1 Bold"/>
              </a:rPr>
              <a:t>to the use of the product</a:t>
            </a:r>
            <a:endParaRPr lang="en-US" sz="3600">
              <a:solidFill>
                <a:srgbClr val="1E1E1E"/>
              </a:solidFill>
              <a:latin typeface="思源宋体 1 Bold"/>
            </a:endParaRPr>
          </a:p>
          <a:p>
            <a:pPr algn="l">
              <a:lnSpc>
                <a:spcPts val="4100"/>
              </a:lnSpc>
            </a:pPr>
            <a:endParaRPr lang="en-US" sz="3600">
              <a:solidFill>
                <a:srgbClr val="1E1E1E"/>
              </a:solidFill>
              <a:latin typeface="思源宋体 1 Bold"/>
            </a:endParaRPr>
          </a:p>
          <a:p>
            <a:pPr algn="l">
              <a:lnSpc>
                <a:spcPts val="4100"/>
              </a:lnSpc>
            </a:pPr>
            <a:r>
              <a:rPr lang="en-US" sz="3600">
                <a:solidFill>
                  <a:srgbClr val="1E1E1E"/>
                </a:solidFill>
                <a:latin typeface="思源宋体 1 Bold"/>
              </a:rPr>
              <a:t>Safety and so on...</a:t>
            </a:r>
            <a:endParaRPr lang="en-US" sz="3600">
              <a:solidFill>
                <a:srgbClr val="1E1E1E"/>
              </a:solidFill>
              <a:latin typeface="思源宋体 1 Bold"/>
            </a:endParaRPr>
          </a:p>
          <a:p>
            <a:pPr algn="l">
              <a:lnSpc>
                <a:spcPts val="4100"/>
              </a:lnSpc>
            </a:pPr>
          </a:p>
          <a:p>
            <a:pPr algn="l">
              <a:lnSpc>
                <a:spcPts val="4100"/>
              </a:lnSpc>
            </a:pPr>
          </a:p>
          <a:p>
            <a:pPr algn="l">
              <a:lnSpc>
                <a:spcPts val="4100"/>
              </a:lnSpc>
              <a:spcBef>
                <a:spcPct val="0"/>
              </a:spcBef>
            </a:pPr>
          </a:p>
          <a:p>
            <a:pPr algn="l">
              <a:lnSpc>
                <a:spcPts val="4100"/>
              </a:lnSpc>
              <a:spcBef>
                <a:spcPct val="0"/>
              </a:spcBef>
            </a:pPr>
          </a:p>
        </p:txBody>
      </p:sp>
      <p:sp>
        <p:nvSpPr>
          <p:cNvPr id="9" name="Freeform 9"/>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sp>
        <p:nvSpPr>
          <p:cNvPr id="10" name="TextBox 10"/>
          <p:cNvSpPr txBox="1"/>
          <p:nvPr/>
        </p:nvSpPr>
        <p:spPr>
          <a:xfrm>
            <a:off x="1028700" y="692682"/>
            <a:ext cx="16562233" cy="2217293"/>
          </a:xfrm>
          <a:prstGeom prst="rect">
            <a:avLst/>
          </a:prstGeom>
        </p:spPr>
        <p:txBody>
          <a:bodyPr lIns="0" tIns="0" rIns="0" bIns="0" rtlCol="0" anchor="t">
            <a:spAutoFit/>
          </a:bodyPr>
          <a:lstStyle/>
          <a:p>
            <a:pPr algn="l">
              <a:lnSpc>
                <a:spcPts val="8895"/>
              </a:lnSpc>
            </a:pPr>
            <a:r>
              <a:rPr lang="en-US" sz="6400" spc="563">
                <a:solidFill>
                  <a:srgbClr val="3E5270"/>
                </a:solidFill>
                <a:latin typeface="思源宋体 1 Semi-Bold"/>
              </a:rPr>
              <a:t>03Questions for the evaluation-objectives</a:t>
            </a:r>
            <a:endParaRPr lang="en-US" sz="6400" spc="563">
              <a:solidFill>
                <a:srgbClr val="3E5270"/>
              </a:solidFill>
              <a:latin typeface="思源宋体 1 Semi-Bold"/>
            </a:endParaRPr>
          </a:p>
        </p:txBody>
      </p:sp>
      <p:grpSp>
        <p:nvGrpSpPr>
          <p:cNvPr id="11" name="Group 11"/>
          <p:cNvGrpSpPr/>
          <p:nvPr/>
        </p:nvGrpSpPr>
        <p:grpSpPr>
          <a:xfrm rot="0">
            <a:off x="584140" y="3276067"/>
            <a:ext cx="4538738" cy="1121659"/>
            <a:chOff x="0" y="0"/>
            <a:chExt cx="1195388" cy="295416"/>
          </a:xfrm>
        </p:grpSpPr>
        <p:sp>
          <p:nvSpPr>
            <p:cNvPr id="12" name="Freeform 12"/>
            <p:cNvSpPr/>
            <p:nvPr/>
          </p:nvSpPr>
          <p:spPr>
            <a:xfrm>
              <a:off x="0" y="0"/>
              <a:ext cx="1195388" cy="295416"/>
            </a:xfrm>
            <a:custGeom>
              <a:avLst/>
              <a:gdLst/>
              <a:ahLst/>
              <a:cxnLst/>
              <a:rect l="l" t="t" r="r" b="b"/>
              <a:pathLst>
                <a:path w="1195388" h="295416">
                  <a:moveTo>
                    <a:pt x="86993" y="0"/>
                  </a:moveTo>
                  <a:lnTo>
                    <a:pt x="1108395" y="0"/>
                  </a:lnTo>
                  <a:cubicBezTo>
                    <a:pt x="1156440" y="0"/>
                    <a:pt x="1195388" y="38948"/>
                    <a:pt x="1195388" y="86993"/>
                  </a:cubicBezTo>
                  <a:lnTo>
                    <a:pt x="1195388" y="208424"/>
                  </a:lnTo>
                  <a:cubicBezTo>
                    <a:pt x="1195388" y="256468"/>
                    <a:pt x="1156440" y="295416"/>
                    <a:pt x="1108395" y="295416"/>
                  </a:cubicBezTo>
                  <a:lnTo>
                    <a:pt x="86993" y="295416"/>
                  </a:lnTo>
                  <a:cubicBezTo>
                    <a:pt x="38948" y="295416"/>
                    <a:pt x="0" y="256468"/>
                    <a:pt x="0" y="208424"/>
                  </a:cubicBezTo>
                  <a:lnTo>
                    <a:pt x="0" y="86993"/>
                  </a:lnTo>
                  <a:cubicBezTo>
                    <a:pt x="0" y="38948"/>
                    <a:pt x="38948" y="0"/>
                    <a:pt x="86993" y="0"/>
                  </a:cubicBezTo>
                  <a:close/>
                </a:path>
              </a:pathLst>
            </a:custGeom>
            <a:solidFill>
              <a:srgbClr val="6E85A9"/>
            </a:solidFill>
          </p:spPr>
        </p:sp>
        <p:sp>
          <p:nvSpPr>
            <p:cNvPr id="13" name="TextBox 13"/>
            <p:cNvSpPr txBox="1"/>
            <p:nvPr/>
          </p:nvSpPr>
          <p:spPr>
            <a:xfrm>
              <a:off x="0" y="-57150"/>
              <a:ext cx="1195388" cy="352566"/>
            </a:xfrm>
            <a:prstGeom prst="rect">
              <a:avLst/>
            </a:prstGeom>
          </p:spPr>
          <p:txBody>
            <a:bodyPr lIns="50800" tIns="50800" rIns="50800" bIns="50800" rtlCol="0" anchor="ctr"/>
            <a:lstStyle/>
            <a:p>
              <a:pPr algn="ctr">
                <a:lnSpc>
                  <a:spcPts val="3780"/>
                </a:lnSpc>
              </a:pPr>
              <a:r>
                <a:rPr lang="en-US" sz="2700">
                  <a:solidFill>
                    <a:srgbClr val="F5F0E3"/>
                  </a:solidFill>
                  <a:latin typeface="思源黑体 1" panose="020B0800000000000000" charset="-122"/>
                </a:rPr>
                <a:t>Evaluation Objectives</a:t>
              </a:r>
              <a:endParaRPr lang="en-US" sz="2700">
                <a:solidFill>
                  <a:srgbClr val="F5F0E3"/>
                </a:solidFill>
                <a:latin typeface="思源黑体 1" panose="020B0800000000000000"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44552" y="354158"/>
            <a:ext cx="17598896" cy="9578684"/>
            <a:chOff x="0" y="0"/>
            <a:chExt cx="4635100" cy="2522781"/>
          </a:xfrm>
        </p:grpSpPr>
        <p:sp>
          <p:nvSpPr>
            <p:cNvPr id="3" name="Freeform 3"/>
            <p:cNvSpPr/>
            <p:nvPr/>
          </p:nvSpPr>
          <p:spPr>
            <a:xfrm>
              <a:off x="0" y="0"/>
              <a:ext cx="4635100" cy="2522781"/>
            </a:xfrm>
            <a:custGeom>
              <a:avLst/>
              <a:gdLst/>
              <a:ahLst/>
              <a:cxnLst/>
              <a:rect l="l" t="t" r="r" b="b"/>
              <a:pathLst>
                <a:path w="4635100" h="2522781">
                  <a:moveTo>
                    <a:pt x="0" y="0"/>
                  </a:moveTo>
                  <a:lnTo>
                    <a:pt x="4635100" y="0"/>
                  </a:lnTo>
                  <a:lnTo>
                    <a:pt x="4635100" y="2522781"/>
                  </a:lnTo>
                  <a:lnTo>
                    <a:pt x="0" y="2522781"/>
                  </a:lnTo>
                  <a:close/>
                </a:path>
              </a:pathLst>
            </a:custGeom>
            <a:solidFill>
              <a:srgbClr val="F5F0E3"/>
            </a:solidFill>
            <a:ln cap="sq">
              <a:noFill/>
              <a:prstDash val="solid"/>
              <a:miter/>
            </a:ln>
          </p:spPr>
        </p:sp>
        <p:sp>
          <p:nvSpPr>
            <p:cNvPr id="4" name="TextBox 4"/>
            <p:cNvSpPr txBox="1"/>
            <p:nvPr/>
          </p:nvSpPr>
          <p:spPr>
            <a:xfrm>
              <a:off x="0" y="0"/>
              <a:ext cx="4635100" cy="2522781"/>
            </a:xfrm>
            <a:prstGeom prst="rect">
              <a:avLst/>
            </a:prstGeom>
          </p:spPr>
          <p:txBody>
            <a:bodyPr lIns="50800" tIns="50800" rIns="50800" bIns="50800" rtlCol="0" anchor="ctr"/>
            <a:lstStyle/>
            <a:p>
              <a:pPr marL="0" lvl="0" indent="0" algn="ctr">
                <a:lnSpc>
                  <a:spcPts val="2725"/>
                </a:lnSpc>
                <a:spcBef>
                  <a:spcPct val="0"/>
                </a:spcBef>
              </a:pPr>
            </a:p>
          </p:txBody>
        </p:sp>
      </p:grpSp>
      <p:grpSp>
        <p:nvGrpSpPr>
          <p:cNvPr id="5" name="Group 5"/>
          <p:cNvGrpSpPr/>
          <p:nvPr/>
        </p:nvGrpSpPr>
        <p:grpSpPr>
          <a:xfrm rot="0">
            <a:off x="5194935" y="2230755"/>
            <a:ext cx="12395835" cy="7027545"/>
            <a:chOff x="0" y="0"/>
            <a:chExt cx="3093503" cy="1850802"/>
          </a:xfrm>
        </p:grpSpPr>
        <p:sp>
          <p:nvSpPr>
            <p:cNvPr id="6" name="Freeform 6"/>
            <p:cNvSpPr/>
            <p:nvPr/>
          </p:nvSpPr>
          <p:spPr>
            <a:xfrm>
              <a:off x="0" y="0"/>
              <a:ext cx="3093503" cy="1850802"/>
            </a:xfrm>
            <a:custGeom>
              <a:avLst/>
              <a:gdLst/>
              <a:ahLst/>
              <a:cxnLst/>
              <a:rect l="l" t="t" r="r" b="b"/>
              <a:pathLst>
                <a:path w="3093503" h="1850802">
                  <a:moveTo>
                    <a:pt x="17137" y="0"/>
                  </a:moveTo>
                  <a:lnTo>
                    <a:pt x="3076366" y="0"/>
                  </a:lnTo>
                  <a:cubicBezTo>
                    <a:pt x="3080911" y="0"/>
                    <a:pt x="3085270" y="1806"/>
                    <a:pt x="3088483" y="5019"/>
                  </a:cubicBezTo>
                  <a:cubicBezTo>
                    <a:pt x="3091697" y="8233"/>
                    <a:pt x="3093503" y="12592"/>
                    <a:pt x="3093503" y="17137"/>
                  </a:cubicBezTo>
                  <a:lnTo>
                    <a:pt x="3093503" y="1833664"/>
                  </a:lnTo>
                  <a:cubicBezTo>
                    <a:pt x="3093503" y="1838209"/>
                    <a:pt x="3091697" y="1842568"/>
                    <a:pt x="3088483" y="1845782"/>
                  </a:cubicBezTo>
                  <a:cubicBezTo>
                    <a:pt x="3085270" y="1848996"/>
                    <a:pt x="3080911" y="1850802"/>
                    <a:pt x="3076366" y="1850802"/>
                  </a:cubicBezTo>
                  <a:lnTo>
                    <a:pt x="17137" y="1850802"/>
                  </a:lnTo>
                  <a:cubicBezTo>
                    <a:pt x="12592" y="1850802"/>
                    <a:pt x="8233" y="1848996"/>
                    <a:pt x="5019" y="1845782"/>
                  </a:cubicBezTo>
                  <a:cubicBezTo>
                    <a:pt x="1806" y="1842568"/>
                    <a:pt x="0" y="1838209"/>
                    <a:pt x="0" y="1833664"/>
                  </a:cubicBezTo>
                  <a:lnTo>
                    <a:pt x="0" y="17137"/>
                  </a:lnTo>
                  <a:cubicBezTo>
                    <a:pt x="0" y="12592"/>
                    <a:pt x="1806" y="8233"/>
                    <a:pt x="5019" y="5019"/>
                  </a:cubicBezTo>
                  <a:cubicBezTo>
                    <a:pt x="8233" y="1806"/>
                    <a:pt x="12592" y="0"/>
                    <a:pt x="17137" y="0"/>
                  </a:cubicBezTo>
                  <a:close/>
                </a:path>
              </a:pathLst>
            </a:custGeom>
            <a:solidFill>
              <a:srgbClr val="FFFFFF">
                <a:alpha val="55686"/>
              </a:srgbClr>
            </a:solidFill>
            <a:ln cap="rnd">
              <a:noFill/>
              <a:prstDash val="solid"/>
              <a:round/>
            </a:ln>
          </p:spPr>
        </p:sp>
        <p:sp>
          <p:nvSpPr>
            <p:cNvPr id="7" name="TextBox 7"/>
            <p:cNvSpPr txBox="1"/>
            <p:nvPr/>
          </p:nvSpPr>
          <p:spPr>
            <a:xfrm>
              <a:off x="0" y="-47625"/>
              <a:ext cx="3093503" cy="1898427"/>
            </a:xfrm>
            <a:prstGeom prst="rect">
              <a:avLst/>
            </a:prstGeom>
          </p:spPr>
          <p:txBody>
            <a:bodyPr lIns="50800" tIns="50800" rIns="50800" bIns="50800" rtlCol="0" anchor="ctr"/>
            <a:lstStyle/>
            <a:p>
              <a:pPr marL="0" lvl="0" indent="0" algn="ctr">
                <a:lnSpc>
                  <a:spcPts val="2660"/>
                </a:lnSpc>
                <a:spcBef>
                  <a:spcPct val="0"/>
                </a:spcBef>
              </a:pPr>
            </a:p>
          </p:txBody>
        </p:sp>
      </p:grpSp>
      <p:sp>
        <p:nvSpPr>
          <p:cNvPr id="8" name="Freeform 8"/>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sp>
        <p:nvSpPr>
          <p:cNvPr id="9" name="TextBox 9"/>
          <p:cNvSpPr txBox="1"/>
          <p:nvPr/>
        </p:nvSpPr>
        <p:spPr>
          <a:xfrm>
            <a:off x="1028700" y="692682"/>
            <a:ext cx="16562233" cy="2217293"/>
          </a:xfrm>
          <a:prstGeom prst="rect">
            <a:avLst/>
          </a:prstGeom>
        </p:spPr>
        <p:txBody>
          <a:bodyPr lIns="0" tIns="0" rIns="0" bIns="0" rtlCol="0" anchor="t">
            <a:spAutoFit/>
          </a:bodyPr>
          <a:lstStyle/>
          <a:p>
            <a:pPr algn="l">
              <a:lnSpc>
                <a:spcPts val="8895"/>
              </a:lnSpc>
            </a:pPr>
            <a:r>
              <a:rPr lang="en-US" sz="6400" spc="563">
                <a:solidFill>
                  <a:srgbClr val="3E5270"/>
                </a:solidFill>
                <a:latin typeface="思源宋体 1 Semi-Bold"/>
              </a:rPr>
              <a:t>03Questions for the evaluation-objectives</a:t>
            </a:r>
            <a:endParaRPr lang="en-US" sz="6400" spc="563">
              <a:solidFill>
                <a:srgbClr val="3E5270"/>
              </a:solidFill>
              <a:latin typeface="思源宋体 1 Semi-Bold"/>
            </a:endParaRPr>
          </a:p>
        </p:txBody>
      </p:sp>
      <p:grpSp>
        <p:nvGrpSpPr>
          <p:cNvPr id="10" name="Group 10"/>
          <p:cNvGrpSpPr/>
          <p:nvPr/>
        </p:nvGrpSpPr>
        <p:grpSpPr>
          <a:xfrm rot="0">
            <a:off x="584140" y="3276067"/>
            <a:ext cx="4538738" cy="1121659"/>
            <a:chOff x="0" y="0"/>
            <a:chExt cx="1195388" cy="295416"/>
          </a:xfrm>
        </p:grpSpPr>
        <p:sp>
          <p:nvSpPr>
            <p:cNvPr id="11" name="Freeform 11"/>
            <p:cNvSpPr/>
            <p:nvPr/>
          </p:nvSpPr>
          <p:spPr>
            <a:xfrm>
              <a:off x="0" y="0"/>
              <a:ext cx="1195388" cy="295416"/>
            </a:xfrm>
            <a:custGeom>
              <a:avLst/>
              <a:gdLst/>
              <a:ahLst/>
              <a:cxnLst/>
              <a:rect l="l" t="t" r="r" b="b"/>
              <a:pathLst>
                <a:path w="1195388" h="295416">
                  <a:moveTo>
                    <a:pt x="86993" y="0"/>
                  </a:moveTo>
                  <a:lnTo>
                    <a:pt x="1108395" y="0"/>
                  </a:lnTo>
                  <a:cubicBezTo>
                    <a:pt x="1156440" y="0"/>
                    <a:pt x="1195388" y="38948"/>
                    <a:pt x="1195388" y="86993"/>
                  </a:cubicBezTo>
                  <a:lnTo>
                    <a:pt x="1195388" y="208424"/>
                  </a:lnTo>
                  <a:cubicBezTo>
                    <a:pt x="1195388" y="256468"/>
                    <a:pt x="1156440" y="295416"/>
                    <a:pt x="1108395" y="295416"/>
                  </a:cubicBezTo>
                  <a:lnTo>
                    <a:pt x="86993" y="295416"/>
                  </a:lnTo>
                  <a:cubicBezTo>
                    <a:pt x="38948" y="295416"/>
                    <a:pt x="0" y="256468"/>
                    <a:pt x="0" y="208424"/>
                  </a:cubicBezTo>
                  <a:lnTo>
                    <a:pt x="0" y="86993"/>
                  </a:lnTo>
                  <a:cubicBezTo>
                    <a:pt x="0" y="38948"/>
                    <a:pt x="38948" y="0"/>
                    <a:pt x="86993" y="0"/>
                  </a:cubicBezTo>
                  <a:close/>
                </a:path>
              </a:pathLst>
            </a:custGeom>
            <a:solidFill>
              <a:srgbClr val="6E85A9"/>
            </a:solidFill>
          </p:spPr>
        </p:sp>
        <p:sp>
          <p:nvSpPr>
            <p:cNvPr id="12" name="TextBox 12"/>
            <p:cNvSpPr txBox="1"/>
            <p:nvPr/>
          </p:nvSpPr>
          <p:spPr>
            <a:xfrm>
              <a:off x="0" y="-57150"/>
              <a:ext cx="1195388" cy="352566"/>
            </a:xfrm>
            <a:prstGeom prst="rect">
              <a:avLst/>
            </a:prstGeom>
          </p:spPr>
          <p:txBody>
            <a:bodyPr lIns="50800" tIns="50800" rIns="50800" bIns="50800" rtlCol="0" anchor="ctr"/>
            <a:lstStyle/>
            <a:p>
              <a:pPr algn="ctr">
                <a:lnSpc>
                  <a:spcPts val="3780"/>
                </a:lnSpc>
              </a:pPr>
              <a:r>
                <a:rPr lang="en-US" sz="2700">
                  <a:solidFill>
                    <a:srgbClr val="F5F0E3"/>
                  </a:solidFill>
                  <a:latin typeface="思源黑体 1" panose="020B0800000000000000" charset="-122"/>
                </a:rPr>
                <a:t>Question</a:t>
              </a:r>
              <a:endParaRPr lang="en-US" sz="2700">
                <a:solidFill>
                  <a:srgbClr val="F5F0E3"/>
                </a:solidFill>
                <a:latin typeface="思源黑体 1" panose="020B0800000000000000" charset="-122"/>
              </a:endParaRPr>
            </a:p>
          </p:txBody>
        </p:sp>
      </p:grpSp>
      <p:sp>
        <p:nvSpPr>
          <p:cNvPr id="13" name="TextBox 8"/>
          <p:cNvSpPr txBox="1"/>
          <p:nvPr>
            <p:custDataLst>
              <p:tags r:id="rId2"/>
            </p:custDataLst>
          </p:nvPr>
        </p:nvSpPr>
        <p:spPr>
          <a:xfrm>
            <a:off x="5562600" y="2857500"/>
            <a:ext cx="11726545" cy="5768340"/>
          </a:xfrm>
          <a:prstGeom prst="rect">
            <a:avLst/>
          </a:prstGeom>
        </p:spPr>
        <p:txBody>
          <a:bodyPr lIns="0" tIns="0" rIns="0" bIns="0" rtlCol="0" anchor="t">
            <a:noAutofit/>
          </a:bodyPr>
          <a:p>
            <a:pPr marL="571500" indent="-571500" algn="l">
              <a:lnSpc>
                <a:spcPts val="4100"/>
              </a:lnSpc>
              <a:buFont typeface="Arial" panose="020B0604020202090204" pitchFamily="34" charset="0"/>
              <a:buChar char="•"/>
            </a:pPr>
            <a:r>
              <a:rPr lang="en-US" sz="3600" spc="211">
                <a:solidFill>
                  <a:schemeClr val="tx1"/>
                </a:solidFill>
                <a:latin typeface="思源宋体 1 Semi-Bold"/>
                <a:sym typeface="+mn-ea"/>
              </a:rPr>
              <a:t>Can Qunar cater to users with different backgrounds?</a:t>
            </a:r>
            <a:endParaRPr lang="en-US" sz="3600" u="none" strike="noStrike" spc="211">
              <a:solidFill>
                <a:schemeClr val="tx1"/>
              </a:solidFill>
              <a:latin typeface="思源宋体 1 Semi-Bold"/>
              <a:sym typeface="+mn-ea"/>
            </a:endParaRPr>
          </a:p>
          <a:p>
            <a:pPr marL="571500" indent="-571500" algn="l">
              <a:lnSpc>
                <a:spcPts val="4100"/>
              </a:lnSpc>
              <a:buClrTx/>
              <a:buSzTx/>
              <a:buFont typeface="Arial" panose="020B0604020202090204" pitchFamily="34" charset="0"/>
              <a:buChar char="•"/>
            </a:pPr>
            <a:r>
              <a:rPr lang="en-US" sz="3600" spc="211">
                <a:latin typeface="思源宋体 1 Semi-Bold"/>
                <a:sym typeface="+mn-ea"/>
              </a:rPr>
              <a:t>Can the user see that progress is being made towards their goal?</a:t>
            </a:r>
            <a:endParaRPr lang="en-US" sz="3600" u="none" strike="noStrike" spc="211">
              <a:latin typeface="思源宋体 1 Semi-Bold"/>
              <a:sym typeface="+mn-ea"/>
            </a:endParaRPr>
          </a:p>
          <a:p>
            <a:pPr marL="571500" indent="-571500" algn="l">
              <a:lnSpc>
                <a:spcPts val="4100"/>
              </a:lnSpc>
              <a:buClrTx/>
              <a:buSzTx/>
              <a:buFont typeface="Arial" panose="020B0604020202090204" pitchFamily="34" charset="0"/>
              <a:buChar char="•"/>
            </a:pPr>
            <a:r>
              <a:rPr lang="en-US" sz="3600" spc="211">
                <a:latin typeface="思源宋体 1 Semi-Bold"/>
              </a:rPr>
              <a:t>Is the booking process on Qunar intuitive, allowing users to complete reservations quickly?</a:t>
            </a:r>
            <a:endParaRPr lang="en-US" sz="3600" spc="211">
              <a:latin typeface="思源宋体 1 Semi-Bold"/>
            </a:endParaRPr>
          </a:p>
          <a:p>
            <a:pPr marL="571500" indent="-571500" algn="l">
              <a:lnSpc>
                <a:spcPts val="4100"/>
              </a:lnSpc>
              <a:buClrTx/>
              <a:buSzTx/>
              <a:buFont typeface="Arial" panose="020B0604020202090204" pitchFamily="34" charset="0"/>
              <a:buChar char="•"/>
            </a:pPr>
            <a:r>
              <a:rPr lang="en-US" sz="3600" spc="211">
                <a:latin typeface="思源宋体 1 Semi-Bold"/>
              </a:rPr>
              <a:t>Does Qunar provide detailed and up-to-date information about hotels?</a:t>
            </a:r>
            <a:endParaRPr lang="en-US" sz="3600" spc="211">
              <a:latin typeface="思源宋体 1 Semi-Bold"/>
            </a:endParaRPr>
          </a:p>
          <a:p>
            <a:pPr marL="571500" indent="-571500" algn="l">
              <a:lnSpc>
                <a:spcPts val="4100"/>
              </a:lnSpc>
              <a:buClrTx/>
              <a:buSzTx/>
              <a:buFont typeface="Arial" panose="020B0604020202090204" pitchFamily="34" charset="0"/>
              <a:buChar char="•"/>
            </a:pPr>
            <a:r>
              <a:rPr lang="en-US" sz="3600" spc="211">
                <a:latin typeface="思源宋体 1 Semi-Bold"/>
              </a:rPr>
              <a:t>......</a:t>
            </a:r>
            <a:endParaRPr lang="en-US" sz="3600" spc="211">
              <a:latin typeface="思源宋体 1 Semi-Bold"/>
            </a:endParaRPr>
          </a:p>
          <a:p>
            <a:pPr algn="l">
              <a:lnSpc>
                <a:spcPts val="4100"/>
              </a:lnSpc>
            </a:pPr>
          </a:p>
          <a:p>
            <a:pPr algn="l">
              <a:lnSpc>
                <a:spcPts val="4100"/>
              </a:lnSpc>
              <a:spcBef>
                <a:spcPct val="0"/>
              </a:spcBef>
            </a:pPr>
          </a:p>
          <a:p>
            <a:pPr algn="l">
              <a:lnSpc>
                <a:spcPts val="4100"/>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0E3"/>
        </a:solidFill>
        <a:effectLst/>
      </p:bgPr>
    </p:bg>
    <p:spTree>
      <p:nvGrpSpPr>
        <p:cNvPr id="1" name=""/>
        <p:cNvGrpSpPr/>
        <p:nvPr/>
      </p:nvGrpSpPr>
      <p:grpSpPr>
        <a:xfrm>
          <a:off x="0" y="0"/>
          <a:ext cx="0" cy="0"/>
          <a:chOff x="0" y="0"/>
          <a:chExt cx="0" cy="0"/>
        </a:xfrm>
      </p:grpSpPr>
      <p:sp>
        <p:nvSpPr>
          <p:cNvPr id="2" name="Freeform 2"/>
          <p:cNvSpPr/>
          <p:nvPr/>
        </p:nvSpPr>
        <p:spPr>
          <a:xfrm>
            <a:off x="-467900" y="-2127378"/>
            <a:ext cx="5032714" cy="8733561"/>
          </a:xfrm>
          <a:custGeom>
            <a:avLst/>
            <a:gdLst/>
            <a:ahLst/>
            <a:cxnLst/>
            <a:rect l="l" t="t" r="r" b="b"/>
            <a:pathLst>
              <a:path w="5032714" h="8733561">
                <a:moveTo>
                  <a:pt x="0" y="0"/>
                </a:moveTo>
                <a:lnTo>
                  <a:pt x="5032714" y="0"/>
                </a:lnTo>
                <a:lnTo>
                  <a:pt x="5032714" y="8733561"/>
                </a:lnTo>
                <a:lnTo>
                  <a:pt x="0" y="8733561"/>
                </a:lnTo>
                <a:lnTo>
                  <a:pt x="0" y="0"/>
                </a:lnTo>
                <a:close/>
              </a:path>
            </a:pathLst>
          </a:custGeom>
          <a:blipFill>
            <a:blip r:embed="rId1">
              <a:alphaModFix amt="16000"/>
            </a:blip>
            <a:stretch>
              <a:fillRect/>
            </a:stretch>
          </a:blipFill>
        </p:spPr>
      </p:sp>
      <p:grpSp>
        <p:nvGrpSpPr>
          <p:cNvPr id="3" name="Group 3"/>
          <p:cNvGrpSpPr/>
          <p:nvPr/>
        </p:nvGrpSpPr>
        <p:grpSpPr>
          <a:xfrm rot="0">
            <a:off x="13578164" y="-2164722"/>
            <a:ext cx="6753179" cy="67531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6" name="Freeform 6"/>
          <p:cNvSpPr/>
          <p:nvPr/>
        </p:nvSpPr>
        <p:spPr>
          <a:xfrm flipH="1">
            <a:off x="15046330" y="3580989"/>
            <a:ext cx="3486536" cy="6050388"/>
          </a:xfrm>
          <a:custGeom>
            <a:avLst/>
            <a:gdLst/>
            <a:ahLst/>
            <a:cxnLst/>
            <a:rect l="l" t="t" r="r" b="b"/>
            <a:pathLst>
              <a:path w="3486536" h="6050388">
                <a:moveTo>
                  <a:pt x="3486536" y="0"/>
                </a:moveTo>
                <a:lnTo>
                  <a:pt x="0" y="0"/>
                </a:lnTo>
                <a:lnTo>
                  <a:pt x="0" y="6050388"/>
                </a:lnTo>
                <a:lnTo>
                  <a:pt x="3486536" y="6050388"/>
                </a:lnTo>
                <a:lnTo>
                  <a:pt x="3486536" y="0"/>
                </a:lnTo>
                <a:close/>
              </a:path>
            </a:pathLst>
          </a:custGeom>
          <a:blipFill>
            <a:blip r:embed="rId1">
              <a:alphaModFix amt="16000"/>
            </a:blip>
            <a:stretch>
              <a:fillRect/>
            </a:stretch>
          </a:blipFill>
        </p:spPr>
      </p:sp>
      <p:grpSp>
        <p:nvGrpSpPr>
          <p:cNvPr id="7" name="Group 7"/>
          <p:cNvGrpSpPr/>
          <p:nvPr/>
        </p:nvGrpSpPr>
        <p:grpSpPr>
          <a:xfrm rot="0">
            <a:off x="-2831351" y="6359234"/>
            <a:ext cx="6753179" cy="675317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0">
            <a:off x="1671311" y="9258300"/>
            <a:ext cx="3769803" cy="376980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5CC"/>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3" name="TextBox 13"/>
          <p:cNvSpPr txBox="1"/>
          <p:nvPr/>
        </p:nvSpPr>
        <p:spPr>
          <a:xfrm>
            <a:off x="0" y="4519305"/>
            <a:ext cx="17552701" cy="5316566"/>
          </a:xfrm>
          <a:prstGeom prst="rect">
            <a:avLst/>
          </a:prstGeom>
        </p:spPr>
        <p:txBody>
          <a:bodyPr lIns="0" tIns="0" rIns="0" bIns="0" rtlCol="0" anchor="t">
            <a:spAutoFit/>
          </a:bodyPr>
          <a:lstStyle/>
          <a:p>
            <a:pPr algn="ctr">
              <a:lnSpc>
                <a:spcPts val="14170"/>
              </a:lnSpc>
            </a:pPr>
            <a:r>
              <a:rPr lang="en-US" sz="10195" spc="479">
                <a:solidFill>
                  <a:srgbClr val="3E5270"/>
                </a:solidFill>
                <a:latin typeface="思源宋体 1 Semi-Bold"/>
              </a:rPr>
              <a:t> How to answer questions</a:t>
            </a:r>
            <a:endParaRPr lang="en-US" sz="10195" spc="479">
              <a:solidFill>
                <a:srgbClr val="3E5270"/>
              </a:solidFill>
              <a:latin typeface="思源宋体 1 Semi-Bold"/>
            </a:endParaRPr>
          </a:p>
          <a:p>
            <a:pPr marL="0" lvl="0" indent="0" algn="ctr">
              <a:lnSpc>
                <a:spcPts val="14170"/>
              </a:lnSpc>
              <a:spcBef>
                <a:spcPct val="0"/>
              </a:spcBef>
            </a:pPr>
          </a:p>
        </p:txBody>
      </p:sp>
      <p:sp>
        <p:nvSpPr>
          <p:cNvPr id="14" name="TextBox 14"/>
          <p:cNvSpPr txBox="1"/>
          <p:nvPr/>
        </p:nvSpPr>
        <p:spPr>
          <a:xfrm>
            <a:off x="7101278" y="2014603"/>
            <a:ext cx="4085444" cy="2573854"/>
          </a:xfrm>
          <a:prstGeom prst="rect">
            <a:avLst/>
          </a:prstGeom>
        </p:spPr>
        <p:txBody>
          <a:bodyPr lIns="0" tIns="0" rIns="0" bIns="0" rtlCol="0" anchor="t">
            <a:spAutoFit/>
          </a:bodyPr>
          <a:lstStyle/>
          <a:p>
            <a:pPr marL="0" lvl="0" indent="0" algn="ctr">
              <a:lnSpc>
                <a:spcPts val="20250"/>
              </a:lnSpc>
              <a:spcBef>
                <a:spcPct val="0"/>
              </a:spcBef>
            </a:pPr>
            <a:r>
              <a:rPr lang="en-US" sz="16875">
                <a:solidFill>
                  <a:srgbClr val="3E5270"/>
                </a:solidFill>
                <a:latin typeface="思源宋体 1 Semi-Bold"/>
              </a:rPr>
              <a:t>04</a:t>
            </a:r>
            <a:endParaRPr lang="en-US" sz="16875">
              <a:solidFill>
                <a:srgbClr val="3E5270"/>
              </a:solidFill>
              <a:latin typeface="思源宋体 1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DBB4A5"/>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117759" y="5555720"/>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1925515" y="1588405"/>
            <a:ext cx="10231844"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(1)Feature checklists(Empirical)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5" name="TextBox 35"/>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grpSp>
        <p:nvGrpSpPr>
          <p:cNvPr id="36" name="Group 36"/>
          <p:cNvGrpSpPr/>
          <p:nvPr/>
        </p:nvGrpSpPr>
        <p:grpSpPr>
          <a:xfrm rot="0">
            <a:off x="4592840" y="2461367"/>
            <a:ext cx="12666460" cy="7243441"/>
            <a:chOff x="0" y="0"/>
            <a:chExt cx="1935311" cy="1106727"/>
          </a:xfrm>
        </p:grpSpPr>
        <p:sp>
          <p:nvSpPr>
            <p:cNvPr id="37" name="Freeform 37"/>
            <p:cNvSpPr/>
            <p:nvPr/>
          </p:nvSpPr>
          <p:spPr>
            <a:xfrm>
              <a:off x="0" y="0"/>
              <a:ext cx="1935311" cy="1106727"/>
            </a:xfrm>
            <a:custGeom>
              <a:avLst/>
              <a:gdLst/>
              <a:ahLst/>
              <a:cxnLst/>
              <a:rect l="l" t="t" r="r" b="b"/>
              <a:pathLst>
                <a:path w="1935311" h="1106727">
                  <a:moveTo>
                    <a:pt x="1732111" y="0"/>
                  </a:moveTo>
                  <a:cubicBezTo>
                    <a:pt x="1844335" y="0"/>
                    <a:pt x="1935311" y="247749"/>
                    <a:pt x="1935311" y="553363"/>
                  </a:cubicBezTo>
                  <a:cubicBezTo>
                    <a:pt x="1935311" y="858978"/>
                    <a:pt x="1844335" y="1106727"/>
                    <a:pt x="1732111" y="1106727"/>
                  </a:cubicBezTo>
                  <a:lnTo>
                    <a:pt x="203200" y="1106727"/>
                  </a:lnTo>
                  <a:cubicBezTo>
                    <a:pt x="90976" y="1106727"/>
                    <a:pt x="0" y="858978"/>
                    <a:pt x="0" y="553363"/>
                  </a:cubicBezTo>
                  <a:cubicBezTo>
                    <a:pt x="0" y="247749"/>
                    <a:pt x="90976" y="0"/>
                    <a:pt x="203200" y="0"/>
                  </a:cubicBezTo>
                  <a:close/>
                </a:path>
              </a:pathLst>
            </a:custGeom>
            <a:solidFill>
              <a:srgbClr val="DBB4A5"/>
            </a:solidFill>
            <a:ln cap="sq">
              <a:noFill/>
              <a:prstDash val="solid"/>
              <a:miter/>
            </a:ln>
          </p:spPr>
        </p:sp>
        <p:sp>
          <p:nvSpPr>
            <p:cNvPr id="38" name="TextBox 38"/>
            <p:cNvSpPr txBox="1"/>
            <p:nvPr/>
          </p:nvSpPr>
          <p:spPr>
            <a:xfrm>
              <a:off x="0" y="-47625"/>
              <a:ext cx="1935311" cy="1154352"/>
            </a:xfrm>
            <a:prstGeom prst="rect">
              <a:avLst/>
            </a:prstGeom>
          </p:spPr>
          <p:txBody>
            <a:bodyPr lIns="50800" tIns="50800" rIns="50800" bIns="50800" rtlCol="0" anchor="ctr"/>
            <a:lstStyle/>
            <a:p>
              <a:pPr marL="0" lvl="0" indent="0" algn="ctr">
                <a:lnSpc>
                  <a:spcPts val="2660"/>
                </a:lnSpc>
                <a:spcBef>
                  <a:spcPct val="0"/>
                </a:spcBef>
              </a:pPr>
            </a:p>
          </p:txBody>
        </p:sp>
      </p:grpSp>
      <p:sp>
        <p:nvSpPr>
          <p:cNvPr id="39" name="TextBox 39"/>
          <p:cNvSpPr txBox="1"/>
          <p:nvPr/>
        </p:nvSpPr>
        <p:spPr>
          <a:xfrm>
            <a:off x="6185453" y="3088212"/>
            <a:ext cx="10116552" cy="5618480"/>
          </a:xfrm>
          <a:prstGeom prst="rect">
            <a:avLst/>
          </a:prstGeom>
        </p:spPr>
        <p:txBody>
          <a:bodyPr lIns="0" tIns="0" rIns="0" bIns="0" rtlCol="0" anchor="t">
            <a:spAutoFit/>
          </a:bodyPr>
          <a:lstStyle/>
          <a:p>
            <a:pPr marL="0" lvl="0" indent="0" algn="l">
              <a:lnSpc>
                <a:spcPts val="5560"/>
              </a:lnSpc>
              <a:spcBef>
                <a:spcPct val="0"/>
              </a:spcBef>
            </a:pPr>
            <a:r>
              <a:rPr lang="en-US" sz="4000" u="none" strike="noStrike" spc="351">
                <a:solidFill>
                  <a:srgbClr val="FFFFFF"/>
                </a:solidFill>
                <a:latin typeface="思源宋体 1 Semi-Bold"/>
              </a:rPr>
              <a:t>Feature checklists are </a:t>
            </a:r>
            <a:r>
              <a:rPr lang="en-US" sz="4000" u="sng" strike="noStrike" spc="351">
                <a:solidFill>
                  <a:srgbClr val="FFFFFF"/>
                </a:solidFill>
                <a:latin typeface="思源宋体 1 Semi-Bold"/>
              </a:rPr>
              <a:t>structured lists used to record and track tested functionalities</a:t>
            </a:r>
            <a:r>
              <a:rPr lang="en-US" sz="4000" u="none" strike="noStrike" spc="351">
                <a:solidFill>
                  <a:srgbClr val="FFFFFF"/>
                </a:solidFill>
                <a:latin typeface="思源宋体 1 Semi-Bold"/>
              </a:rPr>
              <a:t>. </a:t>
            </a:r>
            <a:endParaRPr lang="en-US" sz="4000" u="none" strike="noStrike" spc="351">
              <a:solidFill>
                <a:srgbClr val="FFFFFF"/>
              </a:solidFill>
              <a:latin typeface="思源宋体 1 Semi-Bold"/>
            </a:endParaRPr>
          </a:p>
          <a:p>
            <a:pPr marL="0" lvl="0" indent="0" algn="l">
              <a:lnSpc>
                <a:spcPts val="5560"/>
              </a:lnSpc>
              <a:spcBef>
                <a:spcPct val="0"/>
              </a:spcBef>
            </a:pPr>
            <a:r>
              <a:rPr lang="en-US" sz="4000" u="none" strike="noStrike" spc="351">
                <a:solidFill>
                  <a:srgbClr val="FFFFFF"/>
                </a:solidFill>
                <a:latin typeface="思源宋体 1 Semi-Bold"/>
              </a:rPr>
              <a:t>It's a structured list that includes the functionalities that need to be verified, detailed descriptions of each feature, and related testing steps.</a:t>
            </a:r>
            <a:endParaRPr lang="en-US" sz="4000" u="none" strike="noStrike" spc="351">
              <a:solidFill>
                <a:srgbClr val="FFFFFF"/>
              </a:solidFill>
              <a:latin typeface="思源宋体 1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Freeform 32"/>
          <p:cNvSpPr/>
          <p:nvPr/>
        </p:nvSpPr>
        <p:spPr>
          <a:xfrm>
            <a:off x="5106564" y="2593645"/>
            <a:ext cx="12307960" cy="6384231"/>
          </a:xfrm>
          <a:custGeom>
            <a:avLst/>
            <a:gdLst/>
            <a:ahLst/>
            <a:cxnLst/>
            <a:rect l="l" t="t" r="r" b="b"/>
            <a:pathLst>
              <a:path w="12307960" h="6384231">
                <a:moveTo>
                  <a:pt x="0" y="0"/>
                </a:moveTo>
                <a:lnTo>
                  <a:pt x="12307960" y="0"/>
                </a:lnTo>
                <a:lnTo>
                  <a:pt x="12307960" y="6384231"/>
                </a:lnTo>
                <a:lnTo>
                  <a:pt x="0" y="6384231"/>
                </a:lnTo>
                <a:lnTo>
                  <a:pt x="0" y="0"/>
                </a:lnTo>
                <a:close/>
              </a:path>
            </a:pathLst>
          </a:custGeom>
          <a:blipFill>
            <a:blip r:embed="rId2"/>
            <a:stretch>
              <a:fillRect/>
            </a:stretch>
          </a:blipFill>
        </p:spPr>
      </p:sp>
      <p:sp>
        <p:nvSpPr>
          <p:cNvPr id="33" name="TextBox 33"/>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4" name="TextBox 34"/>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5" name="TextBox 35"/>
          <p:cNvSpPr txBox="1"/>
          <p:nvPr/>
        </p:nvSpPr>
        <p:spPr>
          <a:xfrm>
            <a:off x="1028700" y="1416320"/>
            <a:ext cx="10231844"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(1)Feature checklists(Empirical)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6" name="TextBox 3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1028700" y="1416320"/>
            <a:ext cx="10231844"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(1)Feature checklists(Empirical)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5" name="TextBox 35"/>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grpSp>
        <p:nvGrpSpPr>
          <p:cNvPr id="36" name="Group 36"/>
          <p:cNvGrpSpPr/>
          <p:nvPr/>
        </p:nvGrpSpPr>
        <p:grpSpPr>
          <a:xfrm rot="0">
            <a:off x="4592840" y="2461367"/>
            <a:ext cx="12666460" cy="7243441"/>
            <a:chOff x="0" y="0"/>
            <a:chExt cx="1935311" cy="1106727"/>
          </a:xfrm>
        </p:grpSpPr>
        <p:sp>
          <p:nvSpPr>
            <p:cNvPr id="37" name="Freeform 37"/>
            <p:cNvSpPr/>
            <p:nvPr/>
          </p:nvSpPr>
          <p:spPr>
            <a:xfrm>
              <a:off x="0" y="0"/>
              <a:ext cx="1935311" cy="1106727"/>
            </a:xfrm>
            <a:custGeom>
              <a:avLst/>
              <a:gdLst/>
              <a:ahLst/>
              <a:cxnLst/>
              <a:rect l="l" t="t" r="r" b="b"/>
              <a:pathLst>
                <a:path w="1935311" h="1106727">
                  <a:moveTo>
                    <a:pt x="1732111" y="0"/>
                  </a:moveTo>
                  <a:cubicBezTo>
                    <a:pt x="1844335" y="0"/>
                    <a:pt x="1935311" y="247749"/>
                    <a:pt x="1935311" y="553363"/>
                  </a:cubicBezTo>
                  <a:cubicBezTo>
                    <a:pt x="1935311" y="858978"/>
                    <a:pt x="1844335" y="1106727"/>
                    <a:pt x="1732111" y="1106727"/>
                  </a:cubicBezTo>
                  <a:lnTo>
                    <a:pt x="203200" y="1106727"/>
                  </a:lnTo>
                  <a:cubicBezTo>
                    <a:pt x="90976" y="1106727"/>
                    <a:pt x="0" y="858978"/>
                    <a:pt x="0" y="553363"/>
                  </a:cubicBezTo>
                  <a:cubicBezTo>
                    <a:pt x="0" y="247749"/>
                    <a:pt x="90976" y="0"/>
                    <a:pt x="203200" y="0"/>
                  </a:cubicBezTo>
                  <a:close/>
                </a:path>
              </a:pathLst>
            </a:custGeom>
            <a:solidFill>
              <a:srgbClr val="DBB4A5"/>
            </a:solidFill>
            <a:ln cap="sq">
              <a:noFill/>
              <a:prstDash val="solid"/>
              <a:miter/>
            </a:ln>
          </p:spPr>
        </p:sp>
        <p:sp>
          <p:nvSpPr>
            <p:cNvPr id="38" name="TextBox 38"/>
            <p:cNvSpPr txBox="1"/>
            <p:nvPr/>
          </p:nvSpPr>
          <p:spPr>
            <a:xfrm>
              <a:off x="0" y="-47625"/>
              <a:ext cx="1935311" cy="1154352"/>
            </a:xfrm>
            <a:prstGeom prst="rect">
              <a:avLst/>
            </a:prstGeom>
          </p:spPr>
          <p:txBody>
            <a:bodyPr lIns="50800" tIns="50800" rIns="50800" bIns="50800" rtlCol="0" anchor="ctr"/>
            <a:lstStyle/>
            <a:p>
              <a:pPr marL="0" lvl="0" indent="0" algn="ctr">
                <a:lnSpc>
                  <a:spcPts val="2660"/>
                </a:lnSpc>
                <a:spcBef>
                  <a:spcPct val="0"/>
                </a:spcBef>
              </a:pPr>
            </a:p>
          </p:txBody>
        </p:sp>
      </p:grpSp>
      <p:sp>
        <p:nvSpPr>
          <p:cNvPr id="39" name="TextBox 39"/>
          <p:cNvSpPr txBox="1"/>
          <p:nvPr/>
        </p:nvSpPr>
        <p:spPr>
          <a:xfrm>
            <a:off x="5499741" y="3478881"/>
            <a:ext cx="11521605" cy="4189730"/>
          </a:xfrm>
          <a:prstGeom prst="rect">
            <a:avLst/>
          </a:prstGeom>
        </p:spPr>
        <p:txBody>
          <a:bodyPr lIns="0" tIns="0" rIns="0" bIns="0" rtlCol="0" anchor="t">
            <a:spAutoFit/>
          </a:bodyPr>
          <a:lstStyle/>
          <a:p>
            <a:pPr marL="863600" lvl="1" indent="-431800" algn="l">
              <a:lnSpc>
                <a:spcPts val="5560"/>
              </a:lnSpc>
              <a:buFont typeface="Arial" panose="020B0604020202090204"/>
              <a:buChar char="•"/>
            </a:pPr>
            <a:r>
              <a:rPr lang="en-US" sz="4000" spc="351">
                <a:solidFill>
                  <a:srgbClr val="FFFFFF"/>
                </a:solidFill>
                <a:latin typeface="思源宋体 1 Semi-Bold"/>
              </a:rPr>
              <a:t>Ask users to use Qunar</a:t>
            </a:r>
            <a:endParaRPr lang="en-US" sz="4000" spc="351">
              <a:solidFill>
                <a:srgbClr val="FFFFFF"/>
              </a:solidFill>
              <a:latin typeface="思源宋体 1 Semi-Bold"/>
            </a:endParaRPr>
          </a:p>
          <a:p>
            <a:pPr algn="l">
              <a:lnSpc>
                <a:spcPts val="4170"/>
              </a:lnSpc>
            </a:pPr>
            <a:r>
              <a:rPr lang="en-US" sz="3000" spc="263">
                <a:solidFill>
                  <a:srgbClr val="FFFFFF"/>
                </a:solidFill>
                <a:latin typeface="思源宋体 1 Semi-Bold"/>
              </a:rPr>
              <a:t>Let testers use the software to simulate hotel bookings according to selected test scenario.</a:t>
            </a:r>
            <a:endParaRPr lang="en-US" sz="3000" spc="263">
              <a:solidFill>
                <a:srgbClr val="FFFFFF"/>
              </a:solidFill>
              <a:latin typeface="思源宋体 1 Semi-Bold"/>
            </a:endParaRPr>
          </a:p>
          <a:p>
            <a:pPr marL="863600" lvl="1" indent="-431800" algn="l">
              <a:lnSpc>
                <a:spcPts val="5560"/>
              </a:lnSpc>
              <a:buFont typeface="Arial" panose="020B0604020202090204"/>
              <a:buChar char="•"/>
            </a:pPr>
            <a:r>
              <a:rPr lang="en-US" sz="4000" u="none" strike="noStrike" spc="351">
                <a:solidFill>
                  <a:srgbClr val="FFFFFF"/>
                </a:solidFill>
                <a:latin typeface="思源宋体 1 Semi-Bold"/>
              </a:rPr>
              <a:t>Distribute questionnaires</a:t>
            </a:r>
            <a:endParaRPr lang="en-US" sz="4000" u="none" strike="noStrike" spc="351">
              <a:solidFill>
                <a:srgbClr val="FFFFFF"/>
              </a:solidFill>
              <a:latin typeface="思源宋体 1 Semi-Bold"/>
            </a:endParaRPr>
          </a:p>
          <a:p>
            <a:pPr algn="l">
              <a:lnSpc>
                <a:spcPts val="4170"/>
              </a:lnSpc>
            </a:pPr>
            <a:r>
              <a:rPr lang="en-US" sz="3000" u="none" strike="noStrike" spc="264">
                <a:solidFill>
                  <a:srgbClr val="FFFFFF"/>
                </a:solidFill>
                <a:latin typeface="思源宋体 1 Semi-Bold"/>
              </a:rPr>
              <a:t>For each feature, ask testers to fill out whether </a:t>
            </a:r>
            <a:r>
              <a:rPr lang="en-US" sz="3000" u="sng" strike="noStrike" spc="264">
                <a:solidFill>
                  <a:srgbClr val="FFFFFF"/>
                </a:solidFill>
                <a:latin typeface="思源宋体 1 Semi-Bold"/>
              </a:rPr>
              <a:t>they have used or noticed these features</a:t>
            </a:r>
            <a:r>
              <a:rPr lang="en-US" sz="3000" u="none" strike="noStrike" spc="264">
                <a:solidFill>
                  <a:srgbClr val="FFFFFF"/>
                </a:solidFill>
                <a:latin typeface="思源宋体 1 Semi-Bold"/>
              </a:rPr>
              <a:t>.</a:t>
            </a:r>
            <a:endParaRPr lang="en-US" sz="3000" u="none" strike="noStrike" spc="264">
              <a:solidFill>
                <a:srgbClr val="FFFFFF"/>
              </a:solidFill>
              <a:latin typeface="思源宋体 1 Semi-Bold"/>
            </a:endParaRPr>
          </a:p>
          <a:p>
            <a:pPr marL="0" lvl="0" indent="0" algn="l">
              <a:lnSpc>
                <a:spcPts val="5560"/>
              </a:lnSpc>
              <a:spcBef>
                <a:spcPct val="0"/>
              </a:spcBef>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Freeform 32"/>
          <p:cNvSpPr/>
          <p:nvPr/>
        </p:nvSpPr>
        <p:spPr>
          <a:xfrm>
            <a:off x="4497590" y="3810805"/>
            <a:ext cx="13306735" cy="5286748"/>
          </a:xfrm>
          <a:custGeom>
            <a:avLst/>
            <a:gdLst/>
            <a:ahLst/>
            <a:cxnLst/>
            <a:rect l="l" t="t" r="r" b="b"/>
            <a:pathLst>
              <a:path w="13306735" h="5286748">
                <a:moveTo>
                  <a:pt x="0" y="0"/>
                </a:moveTo>
                <a:lnTo>
                  <a:pt x="13306735" y="0"/>
                </a:lnTo>
                <a:lnTo>
                  <a:pt x="13306735" y="5286748"/>
                </a:lnTo>
                <a:lnTo>
                  <a:pt x="0" y="5286748"/>
                </a:lnTo>
                <a:lnTo>
                  <a:pt x="0" y="0"/>
                </a:lnTo>
                <a:close/>
              </a:path>
            </a:pathLst>
          </a:custGeom>
          <a:blipFill>
            <a:blip r:embed="rId2"/>
            <a:stretch>
              <a:fillRect l="-6172" r="-128"/>
            </a:stretch>
          </a:blipFill>
        </p:spPr>
      </p:sp>
      <p:sp>
        <p:nvSpPr>
          <p:cNvPr id="33" name="TextBox 33"/>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4" name="TextBox 34"/>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5" name="TextBox 35"/>
          <p:cNvSpPr txBox="1"/>
          <p:nvPr/>
        </p:nvSpPr>
        <p:spPr>
          <a:xfrm>
            <a:off x="1028700" y="1416050"/>
            <a:ext cx="13827760" cy="2138680"/>
          </a:xfrm>
          <a:prstGeom prst="rect">
            <a:avLst/>
          </a:prstGeom>
        </p:spPr>
        <p:txBody>
          <a:bodyPr wrap="square" lIns="0" tIns="0" rIns="0" bIns="0" rtlCol="0" anchor="t">
            <a:spAutoFit/>
          </a:bodyPr>
          <a:lstStyle/>
          <a:p>
            <a:pPr algn="l">
              <a:lnSpc>
                <a:spcPts val="5560"/>
              </a:lnSpc>
            </a:pPr>
            <a:r>
              <a:rPr lang="en-US" sz="4000" spc="351">
                <a:solidFill>
                  <a:srgbClr val="3E5270"/>
                </a:solidFill>
                <a:latin typeface="思源宋体 1 Semi-Bold"/>
              </a:rPr>
              <a:t>(1)Feature checklists(Empirical)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6" name="TextBox 3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37" name="TextBox 37"/>
          <p:cNvSpPr txBox="1"/>
          <p:nvPr/>
        </p:nvSpPr>
        <p:spPr>
          <a:xfrm>
            <a:off x="4835203" y="2205487"/>
            <a:ext cx="12944268" cy="1336675"/>
          </a:xfrm>
          <a:prstGeom prst="rect">
            <a:avLst/>
          </a:prstGeom>
        </p:spPr>
        <p:txBody>
          <a:bodyPr lIns="0" tIns="0" rIns="0" bIns="0" rtlCol="0" anchor="t">
            <a:spAutoFit/>
          </a:bodyPr>
          <a:lstStyle/>
          <a:p>
            <a:pPr marL="0" lvl="0" indent="0" algn="l">
              <a:lnSpc>
                <a:spcPts val="3475"/>
              </a:lnSpc>
              <a:spcBef>
                <a:spcPct val="0"/>
              </a:spcBef>
            </a:pPr>
            <a:r>
              <a:rPr lang="en-US" sz="3600" u="none" strike="noStrike" spc="219">
                <a:solidFill>
                  <a:srgbClr val="3E5270"/>
                </a:solidFill>
                <a:latin typeface="思源宋体 1 Semi-Bold"/>
              </a:rPr>
              <a:t>We selected three testers and asked them to make a judgment on the Feature checklists of the system, whether these features are used or noticed.(</a:t>
            </a:r>
            <a:r>
              <a:rPr lang="en-US" sz="3600" spc="351">
                <a:solidFill>
                  <a:srgbClr val="3E5270"/>
                </a:solidFill>
                <a:latin typeface="思源宋体 1 Semi-Bold"/>
                <a:sym typeface="+mn-ea"/>
              </a:rPr>
              <a:t>Quantitative</a:t>
            </a:r>
            <a:r>
              <a:rPr lang="en-US" sz="3600" u="none" strike="noStrike" spc="219">
                <a:solidFill>
                  <a:srgbClr val="3E5270"/>
                </a:solidFill>
                <a:latin typeface="思源宋体 1 Semi-Bold"/>
              </a:rPr>
              <a:t>)</a:t>
            </a:r>
            <a:endParaRPr lang="en-US" sz="3600" u="none" strike="noStrike" spc="219">
              <a:solidFill>
                <a:srgbClr val="3E5270"/>
              </a:solidFill>
              <a:latin typeface="思源宋体 1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3" name="TextBox 33"/>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4" name="TextBox 34"/>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5" name="TextBox 35"/>
          <p:cNvSpPr txBox="1"/>
          <p:nvPr/>
        </p:nvSpPr>
        <p:spPr>
          <a:xfrm>
            <a:off x="1028700" y="1416320"/>
            <a:ext cx="13934049" cy="1425575"/>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(1)Feature checklists(Empirical)</a:t>
            </a:r>
            <a:endParaRPr lang="en-US" sz="4000" spc="351">
              <a:solidFill>
                <a:srgbClr val="3E5270"/>
              </a:solidFill>
              <a:latin typeface="思源宋体 1 Semi-Bold"/>
            </a:endParaRPr>
          </a:p>
          <a:p>
            <a:pPr algn="l">
              <a:lnSpc>
                <a:spcPts val="5560"/>
              </a:lnSpc>
            </a:pPr>
          </a:p>
        </p:txBody>
      </p:sp>
      <p:sp>
        <p:nvSpPr>
          <p:cNvPr id="36" name="TextBox 3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grpSp>
        <p:nvGrpSpPr>
          <p:cNvPr id="38" name="Group 20"/>
          <p:cNvGrpSpPr/>
          <p:nvPr/>
        </p:nvGrpSpPr>
        <p:grpSpPr>
          <a:xfrm rot="0">
            <a:off x="4470400" y="2117090"/>
            <a:ext cx="13368020" cy="7588250"/>
            <a:chOff x="0" y="-44282"/>
            <a:chExt cx="3293647" cy="1842578"/>
          </a:xfrm>
        </p:grpSpPr>
        <p:sp>
          <p:nvSpPr>
            <p:cNvPr id="39" name="Freeform 21"/>
            <p:cNvSpPr/>
            <p:nvPr>
              <p:custDataLst>
                <p:tags r:id="rId2"/>
              </p:custDataLst>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40" name="TextBox 22"/>
            <p:cNvSpPr txBox="1"/>
            <p:nvPr>
              <p:custDataLst>
                <p:tags r:id="rId3"/>
              </p:custDataLst>
            </p:nvPr>
          </p:nvSpPr>
          <p:spPr>
            <a:xfrm>
              <a:off x="0" y="-44282"/>
              <a:ext cx="3293568" cy="1842484"/>
            </a:xfrm>
            <a:prstGeom prst="rect">
              <a:avLst/>
            </a:prstGeom>
          </p:spPr>
          <p:txBody>
            <a:bodyPr lIns="50800" tIns="50800" rIns="50800" bIns="50800" rtlCol="0" anchor="ctr"/>
            <a:p>
              <a:pPr marL="0" lvl="0" indent="0" algn="ctr">
                <a:lnSpc>
                  <a:spcPts val="2660"/>
                </a:lnSpc>
                <a:spcBef>
                  <a:spcPct val="0"/>
                </a:spcBef>
              </a:pPr>
            </a:p>
          </p:txBody>
        </p:sp>
      </p:grpSp>
      <p:sp>
        <p:nvSpPr>
          <p:cNvPr id="41" name="文本框 40"/>
          <p:cNvSpPr txBox="1"/>
          <p:nvPr/>
        </p:nvSpPr>
        <p:spPr>
          <a:xfrm>
            <a:off x="4612640" y="2399983"/>
            <a:ext cx="13136880" cy="8924925"/>
          </a:xfrm>
          <a:prstGeom prst="rect">
            <a:avLst/>
          </a:prstGeom>
          <a:noFill/>
        </p:spPr>
        <p:txBody>
          <a:bodyPr wrap="square" rtlCol="0" anchor="ctr" anchorCtr="0">
            <a:spAutoFit/>
          </a:bodyPr>
          <a:p>
            <a:r>
              <a:rPr lang="en-US" sz="3200" spc="200">
                <a:solidFill>
                  <a:schemeClr val="tx1"/>
                </a:solidFill>
                <a:uFillTx/>
                <a:latin typeface="思源宋体 1 Semi-Bold"/>
              </a:rPr>
              <a:t>Effectiveness</a:t>
            </a:r>
            <a:endParaRPr lang="en-US" sz="3200" spc="200">
              <a:solidFill>
                <a:schemeClr val="tx1"/>
              </a:solidFill>
              <a:uFillTx/>
              <a:latin typeface="思源宋体 1 Semi-Bold"/>
            </a:endParaRPr>
          </a:p>
          <a:p>
            <a:pPr marL="342900" indent="-342900" algn="l">
              <a:buFont typeface="Arial" panose="020B0604020202090204" pitchFamily="34" charset="0"/>
              <a:buChar char="•"/>
            </a:pPr>
            <a:r>
              <a:rPr lang="en-US" sz="2400" spc="200">
                <a:solidFill>
                  <a:schemeClr val="tx1"/>
                </a:solidFill>
                <a:uFillTx/>
                <a:latin typeface="思源宋体 1 Semi-Bold"/>
              </a:rPr>
              <a:t>The majority of critical features like date selection and hotel location are highly effective, consistently used by participants, indicating clear relevance to user needs. </a:t>
            </a:r>
            <a:endParaRPr lang="en-US" sz="2400" spc="200">
              <a:solidFill>
                <a:schemeClr val="tx1"/>
              </a:solidFill>
              <a:uFillTx/>
              <a:latin typeface="思源宋体 1 Semi-Bold"/>
            </a:endParaRPr>
          </a:p>
          <a:p>
            <a:pPr marL="342900" indent="-342900" algn="l">
              <a:buFont typeface="Arial" panose="020B0604020202090204" pitchFamily="34" charset="0"/>
              <a:buChar char="•"/>
            </a:pPr>
            <a:r>
              <a:rPr lang="en-US" sz="2400" spc="200">
                <a:solidFill>
                  <a:schemeClr val="tx1"/>
                </a:solidFill>
                <a:uFillTx/>
                <a:latin typeface="思源宋体 1 Semi-Bold"/>
              </a:rPr>
              <a:t>However, </a:t>
            </a:r>
            <a:r>
              <a:rPr lang="en-US" sz="2400" u="sng" spc="200">
                <a:solidFill>
                  <a:srgbClr val="FF0000"/>
                </a:solidFill>
                <a:uFillTx/>
                <a:latin typeface="思源宋体 1 Semi-Bold"/>
              </a:rPr>
              <a:t>certain features such as sorting by number of comments are less effective, </a:t>
            </a:r>
            <a:r>
              <a:rPr lang="en-US" sz="2400" spc="200">
                <a:solidFill>
                  <a:schemeClr val="tx1"/>
                </a:solidFill>
                <a:uFillTx/>
                <a:latin typeface="思源宋体 1 Semi-Bold"/>
              </a:rPr>
              <a:t>showing lower usage and potential misalignment with user expectations.</a:t>
            </a:r>
            <a:endParaRPr lang="en-US" sz="2400" spc="200">
              <a:solidFill>
                <a:schemeClr val="tx1"/>
              </a:solidFill>
              <a:uFillTx/>
              <a:latin typeface="思源宋体 1 Semi-Bold"/>
            </a:endParaRPr>
          </a:p>
          <a:p>
            <a:endParaRPr lang="en-US" sz="2000" spc="200">
              <a:solidFill>
                <a:schemeClr val="tx1"/>
              </a:solidFill>
              <a:uFillTx/>
              <a:latin typeface="思源宋体 1 Semi-Bold"/>
            </a:endParaRPr>
          </a:p>
          <a:p>
            <a:r>
              <a:rPr lang="en-US" sz="3200" spc="200">
                <a:solidFill>
                  <a:schemeClr val="tx1"/>
                </a:solidFill>
                <a:uFillTx/>
                <a:latin typeface="思源宋体 1 Semi-Bold"/>
              </a:rPr>
              <a:t>Efficiency</a:t>
            </a:r>
            <a:endParaRPr lang="en-US" sz="3200" spc="200">
              <a:solidFill>
                <a:schemeClr val="tx1"/>
              </a:solidFill>
              <a:uFillTx/>
              <a:latin typeface="思源宋体 1 Semi-Bold"/>
            </a:endParaRPr>
          </a:p>
          <a:p>
            <a:pPr marL="342900" indent="-342900">
              <a:buFont typeface="Arial" panose="020B0604020202090204" pitchFamily="34" charset="0"/>
              <a:buChar char="•"/>
            </a:pPr>
            <a:r>
              <a:rPr lang="en-US" sz="2400" spc="200">
                <a:solidFill>
                  <a:schemeClr val="tx1"/>
                </a:solidFill>
                <a:uFillTx/>
                <a:latin typeface="思源宋体 1 Semi-Bold"/>
              </a:rPr>
              <a:t>Essential functionalities like selecting departure/arrival dates and hotel locations show high efficiency, suggesting these features facilitate quick and straightforward interactions.</a:t>
            </a:r>
            <a:endParaRPr lang="en-US" sz="2400" spc="200">
              <a:solidFill>
                <a:schemeClr val="tx1"/>
              </a:solidFill>
              <a:uFillTx/>
              <a:latin typeface="思源宋体 1 Semi-Bold"/>
            </a:endParaRPr>
          </a:p>
          <a:p>
            <a:pPr marL="342900" indent="-342900">
              <a:buFont typeface="Arial" panose="020B0604020202090204" pitchFamily="34" charset="0"/>
              <a:buChar char="•"/>
            </a:pPr>
            <a:r>
              <a:rPr lang="en-US" sz="2400" spc="200">
                <a:solidFill>
                  <a:schemeClr val="tx1"/>
                </a:solidFill>
                <a:uFillTx/>
                <a:latin typeface="思源宋体 1 Semi-Bold"/>
              </a:rPr>
              <a:t> In contrast,</a:t>
            </a:r>
            <a:r>
              <a:rPr lang="en-US" sz="2400" u="sng" spc="200">
                <a:solidFill>
                  <a:srgbClr val="FF0000"/>
                </a:solidFill>
                <a:uFillTx/>
                <a:latin typeface="思源宋体 1 Semi-Bold"/>
              </a:rPr>
              <a:t> features like filtering by themes of hotels are underutilized </a:t>
            </a:r>
            <a:r>
              <a:rPr lang="en-US" sz="2400" spc="200">
                <a:solidFill>
                  <a:schemeClr val="tx1"/>
                </a:solidFill>
                <a:uFillTx/>
                <a:latin typeface="思源宋体 1 Semi-Bold"/>
              </a:rPr>
              <a:t>despite being noticed, hinting at possible inefficiencies in design or integration.</a:t>
            </a:r>
            <a:endParaRPr lang="en-US" sz="2400" u="sng" spc="200">
              <a:solidFill>
                <a:schemeClr val="tx1"/>
              </a:solidFill>
              <a:uFillTx/>
              <a:latin typeface="思源宋体 1 Semi-Bold"/>
            </a:endParaRPr>
          </a:p>
          <a:p>
            <a:endParaRPr lang="en-US" sz="2000" spc="200">
              <a:solidFill>
                <a:schemeClr val="tx1"/>
              </a:solidFill>
              <a:uFillTx/>
              <a:latin typeface="思源宋体 1 Semi-Bold"/>
            </a:endParaRPr>
          </a:p>
          <a:p>
            <a:r>
              <a:rPr lang="en-US" sz="3200" spc="200">
                <a:solidFill>
                  <a:schemeClr val="tx1"/>
                </a:solidFill>
                <a:uFillTx/>
                <a:latin typeface="思源宋体 1 Semi-Bold"/>
              </a:rPr>
              <a:t>Satisfaction</a:t>
            </a:r>
            <a:endParaRPr lang="en-US" sz="3200" spc="200">
              <a:solidFill>
                <a:schemeClr val="tx1"/>
              </a:solidFill>
              <a:uFillTx/>
              <a:latin typeface="思源宋体 1 Semi-Bold"/>
            </a:endParaRPr>
          </a:p>
          <a:p>
            <a:pPr marL="342900" indent="-342900">
              <a:buFont typeface="Arial" panose="020B0604020202090204" pitchFamily="34" charset="0"/>
              <a:buChar char="•"/>
            </a:pPr>
            <a:r>
              <a:rPr lang="en-US" sz="2400" spc="200">
                <a:solidFill>
                  <a:schemeClr val="tx1"/>
                </a:solidFill>
                <a:uFillTx/>
                <a:latin typeface="思源宋体 1 Semi-Bold"/>
              </a:rPr>
              <a:t>Features that support fundamental tasks such as date and location selections are likely contributing positively to user satisfaction due to their high usage and noticeability. </a:t>
            </a:r>
            <a:endParaRPr lang="en-US" sz="2400" spc="200">
              <a:solidFill>
                <a:schemeClr val="tx1"/>
              </a:solidFill>
              <a:uFillTx/>
              <a:latin typeface="思源宋体 1 Semi-Bold"/>
            </a:endParaRPr>
          </a:p>
          <a:p>
            <a:pPr marL="342900" indent="-342900">
              <a:buFont typeface="Arial" panose="020B0604020202090204" pitchFamily="34" charset="0"/>
              <a:buChar char="•"/>
            </a:pPr>
            <a:r>
              <a:rPr lang="en-US" sz="2400" spc="200">
                <a:solidFill>
                  <a:schemeClr val="tx1"/>
                </a:solidFill>
                <a:uFillTx/>
                <a:latin typeface="思源宋体 1 Semi-Bold"/>
              </a:rPr>
              <a:t>Conversely, </a:t>
            </a:r>
            <a:r>
              <a:rPr lang="en-US" sz="2400" u="sng" spc="200">
                <a:solidFill>
                  <a:srgbClr val="FF0000"/>
                </a:solidFill>
                <a:uFillTx/>
                <a:latin typeface="思源宋体 1 Semi-Bold"/>
              </a:rPr>
              <a:t>the sporadic use of more complex sorting and filtering options may indicate areas of user dissatisfaction or lack of perceived value.</a:t>
            </a:r>
            <a:endParaRPr lang="en-US" sz="2400" u="sng" spc="200">
              <a:solidFill>
                <a:schemeClr val="tx1"/>
              </a:solidFill>
              <a:uFillTx/>
              <a:latin typeface="思源宋体 1 Semi-Bold"/>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DBB4A5"/>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117759" y="5555720"/>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1925515" y="1588405"/>
            <a:ext cx="12560264"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(2)Heuristic evaluation(Non-Empirical)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5" name="TextBox 35"/>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grpSp>
        <p:nvGrpSpPr>
          <p:cNvPr id="36" name="Group 36"/>
          <p:cNvGrpSpPr/>
          <p:nvPr/>
        </p:nvGrpSpPr>
        <p:grpSpPr>
          <a:xfrm rot="0">
            <a:off x="4834889" y="2997331"/>
            <a:ext cx="12268808" cy="5972177"/>
            <a:chOff x="0" y="0"/>
            <a:chExt cx="1874553" cy="912490"/>
          </a:xfrm>
        </p:grpSpPr>
        <p:sp>
          <p:nvSpPr>
            <p:cNvPr id="37" name="Freeform 37"/>
            <p:cNvSpPr/>
            <p:nvPr/>
          </p:nvSpPr>
          <p:spPr>
            <a:xfrm>
              <a:off x="0" y="0"/>
              <a:ext cx="1874553" cy="912490"/>
            </a:xfrm>
            <a:custGeom>
              <a:avLst/>
              <a:gdLst/>
              <a:ahLst/>
              <a:cxnLst/>
              <a:rect l="l" t="t" r="r" b="b"/>
              <a:pathLst>
                <a:path w="1874553" h="912490">
                  <a:moveTo>
                    <a:pt x="1671353" y="0"/>
                  </a:moveTo>
                  <a:cubicBezTo>
                    <a:pt x="1783578" y="0"/>
                    <a:pt x="1874553" y="204268"/>
                    <a:pt x="1874553" y="456245"/>
                  </a:cubicBezTo>
                  <a:cubicBezTo>
                    <a:pt x="1874553" y="708222"/>
                    <a:pt x="1783578" y="912490"/>
                    <a:pt x="1671353" y="912490"/>
                  </a:cubicBezTo>
                  <a:lnTo>
                    <a:pt x="203200" y="912490"/>
                  </a:lnTo>
                  <a:cubicBezTo>
                    <a:pt x="90976" y="912490"/>
                    <a:pt x="0" y="708222"/>
                    <a:pt x="0" y="456245"/>
                  </a:cubicBezTo>
                  <a:cubicBezTo>
                    <a:pt x="0" y="204268"/>
                    <a:pt x="90976" y="0"/>
                    <a:pt x="203200" y="0"/>
                  </a:cubicBezTo>
                  <a:close/>
                </a:path>
              </a:pathLst>
            </a:custGeom>
            <a:solidFill>
              <a:srgbClr val="DBB4A5"/>
            </a:solidFill>
            <a:ln cap="sq">
              <a:noFill/>
              <a:prstDash val="solid"/>
              <a:miter/>
            </a:ln>
          </p:spPr>
        </p:sp>
        <p:sp>
          <p:nvSpPr>
            <p:cNvPr id="38" name="TextBox 38"/>
            <p:cNvSpPr txBox="1"/>
            <p:nvPr/>
          </p:nvSpPr>
          <p:spPr>
            <a:xfrm>
              <a:off x="0" y="-47625"/>
              <a:ext cx="1874553" cy="960115"/>
            </a:xfrm>
            <a:prstGeom prst="rect">
              <a:avLst/>
            </a:prstGeom>
          </p:spPr>
          <p:txBody>
            <a:bodyPr lIns="50800" tIns="50800" rIns="50800" bIns="50800" rtlCol="0" anchor="ctr"/>
            <a:lstStyle/>
            <a:p>
              <a:pPr marL="0" lvl="0" indent="0" algn="ctr">
                <a:lnSpc>
                  <a:spcPts val="2660"/>
                </a:lnSpc>
                <a:spcBef>
                  <a:spcPct val="0"/>
                </a:spcBef>
              </a:pPr>
            </a:p>
          </p:txBody>
        </p:sp>
      </p:grpSp>
      <p:sp>
        <p:nvSpPr>
          <p:cNvPr id="39" name="TextBox 39"/>
          <p:cNvSpPr txBox="1"/>
          <p:nvPr/>
        </p:nvSpPr>
        <p:spPr>
          <a:xfrm>
            <a:off x="6185453" y="3088212"/>
            <a:ext cx="10116552" cy="5618480"/>
          </a:xfrm>
          <a:prstGeom prst="rect">
            <a:avLst/>
          </a:prstGeom>
        </p:spPr>
        <p:txBody>
          <a:bodyPr lIns="0" tIns="0" rIns="0" bIns="0" rtlCol="0" anchor="t">
            <a:spAutoFit/>
          </a:bodyPr>
          <a:lstStyle/>
          <a:p>
            <a:pPr marL="0" lvl="0" indent="0" algn="l">
              <a:lnSpc>
                <a:spcPts val="5560"/>
              </a:lnSpc>
              <a:spcBef>
                <a:spcPct val="0"/>
              </a:spcBef>
            </a:pPr>
            <a:r>
              <a:rPr lang="en-US" sz="4000" spc="351">
                <a:solidFill>
                  <a:srgbClr val="FFFFFF"/>
                </a:solidFill>
                <a:latin typeface="思源宋体 1 Semi-Bold"/>
              </a:rPr>
              <a:t>Heuristic evaluation </a:t>
            </a:r>
            <a:r>
              <a:rPr lang="en-US" sz="4000" u="sng" spc="351">
                <a:solidFill>
                  <a:srgbClr val="FFFFFF"/>
                </a:solidFill>
                <a:latin typeface="思源宋体 1 Semi-Bold"/>
              </a:rPr>
              <a:t>is a method for evaluating the usability of user interface designs</a:t>
            </a:r>
            <a:r>
              <a:rPr lang="en-US" sz="4000" spc="351">
                <a:solidFill>
                  <a:srgbClr val="FFFFFF"/>
                </a:solidFill>
                <a:latin typeface="思源宋体 1 Semi-Bold"/>
              </a:rPr>
              <a:t>. It involves having experts examine a user interface and identify any potential usability issues based on a set of established heuristics or guidelines.</a:t>
            </a:r>
            <a:endParaRPr lang="en-US" sz="4000" spc="351">
              <a:solidFill>
                <a:srgbClr val="FFFFFF"/>
              </a:solidFill>
              <a:latin typeface="思源宋体 1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Freeform 32"/>
          <p:cNvSpPr/>
          <p:nvPr/>
        </p:nvSpPr>
        <p:spPr>
          <a:xfrm>
            <a:off x="5565101" y="2518964"/>
            <a:ext cx="10951870" cy="6680930"/>
          </a:xfrm>
          <a:custGeom>
            <a:avLst/>
            <a:gdLst/>
            <a:ahLst/>
            <a:cxnLst/>
            <a:rect l="l" t="t" r="r" b="b"/>
            <a:pathLst>
              <a:path w="10951870" h="6680930">
                <a:moveTo>
                  <a:pt x="0" y="0"/>
                </a:moveTo>
                <a:lnTo>
                  <a:pt x="10951870" y="0"/>
                </a:lnTo>
                <a:lnTo>
                  <a:pt x="10951870" y="6680930"/>
                </a:lnTo>
                <a:lnTo>
                  <a:pt x="0" y="6680930"/>
                </a:lnTo>
                <a:lnTo>
                  <a:pt x="0" y="0"/>
                </a:lnTo>
                <a:close/>
              </a:path>
            </a:pathLst>
          </a:custGeom>
          <a:blipFill>
            <a:blip r:embed="rId2"/>
            <a:stretch>
              <a:fillRect/>
            </a:stretch>
          </a:blipFill>
        </p:spPr>
      </p:sp>
      <p:sp>
        <p:nvSpPr>
          <p:cNvPr id="33" name="TextBox 33"/>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4" name="TextBox 34"/>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5" name="TextBox 35"/>
          <p:cNvSpPr txBox="1"/>
          <p:nvPr/>
        </p:nvSpPr>
        <p:spPr>
          <a:xfrm>
            <a:off x="1028700" y="1416320"/>
            <a:ext cx="12235812"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(2)Heuristic evaluation(Non-Empirical)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6" name="TextBox 3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44552" y="354158"/>
            <a:ext cx="17598896" cy="9578684"/>
            <a:chOff x="0" y="0"/>
            <a:chExt cx="4635100" cy="2522781"/>
          </a:xfrm>
        </p:grpSpPr>
        <p:sp>
          <p:nvSpPr>
            <p:cNvPr id="3" name="Freeform 3"/>
            <p:cNvSpPr/>
            <p:nvPr/>
          </p:nvSpPr>
          <p:spPr>
            <a:xfrm>
              <a:off x="0" y="0"/>
              <a:ext cx="4635100" cy="2522781"/>
            </a:xfrm>
            <a:custGeom>
              <a:avLst/>
              <a:gdLst/>
              <a:ahLst/>
              <a:cxnLst/>
              <a:rect l="l" t="t" r="r" b="b"/>
              <a:pathLst>
                <a:path w="4635100" h="2522781">
                  <a:moveTo>
                    <a:pt x="0" y="0"/>
                  </a:moveTo>
                  <a:lnTo>
                    <a:pt x="4635100" y="0"/>
                  </a:lnTo>
                  <a:lnTo>
                    <a:pt x="4635100" y="2522781"/>
                  </a:lnTo>
                  <a:lnTo>
                    <a:pt x="0" y="2522781"/>
                  </a:lnTo>
                  <a:close/>
                </a:path>
              </a:pathLst>
            </a:custGeom>
            <a:solidFill>
              <a:srgbClr val="F5F0E3"/>
            </a:solidFill>
            <a:ln cap="sq">
              <a:noFill/>
              <a:prstDash val="solid"/>
              <a:miter/>
            </a:ln>
          </p:spPr>
        </p:sp>
        <p:sp>
          <p:nvSpPr>
            <p:cNvPr id="4" name="TextBox 4"/>
            <p:cNvSpPr txBox="1"/>
            <p:nvPr/>
          </p:nvSpPr>
          <p:spPr>
            <a:xfrm>
              <a:off x="0" y="0"/>
              <a:ext cx="4635100" cy="2522781"/>
            </a:xfrm>
            <a:prstGeom prst="rect">
              <a:avLst/>
            </a:prstGeom>
          </p:spPr>
          <p:txBody>
            <a:bodyPr lIns="50800" tIns="50800" rIns="50800" bIns="50800" rtlCol="0" anchor="ctr"/>
            <a:lstStyle/>
            <a:p>
              <a:pPr marL="0" lvl="0" indent="0" algn="ctr">
                <a:lnSpc>
                  <a:spcPts val="2725"/>
                </a:lnSpc>
                <a:spcBef>
                  <a:spcPct val="0"/>
                </a:spcBef>
              </a:pPr>
            </a:p>
          </p:txBody>
        </p:sp>
      </p:grpSp>
      <p:sp>
        <p:nvSpPr>
          <p:cNvPr id="5" name="Freeform 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6" name="Group 6"/>
          <p:cNvGrpSpPr/>
          <p:nvPr/>
        </p:nvGrpSpPr>
        <p:grpSpPr>
          <a:xfrm rot="-10800000">
            <a:off x="1621568" y="2969827"/>
            <a:ext cx="15044864" cy="5173466"/>
            <a:chOff x="0" y="0"/>
            <a:chExt cx="3962433" cy="1362559"/>
          </a:xfrm>
        </p:grpSpPr>
        <p:sp>
          <p:nvSpPr>
            <p:cNvPr id="7" name="Freeform 7"/>
            <p:cNvSpPr/>
            <p:nvPr/>
          </p:nvSpPr>
          <p:spPr>
            <a:xfrm>
              <a:off x="0" y="0"/>
              <a:ext cx="3962433" cy="1362559"/>
            </a:xfrm>
            <a:custGeom>
              <a:avLst/>
              <a:gdLst/>
              <a:ahLst/>
              <a:cxnLst/>
              <a:rect l="l" t="t" r="r" b="b"/>
              <a:pathLst>
                <a:path w="3962433" h="1362559">
                  <a:moveTo>
                    <a:pt x="0" y="0"/>
                  </a:moveTo>
                  <a:lnTo>
                    <a:pt x="3962433" y="0"/>
                  </a:lnTo>
                  <a:lnTo>
                    <a:pt x="3962433" y="1362559"/>
                  </a:lnTo>
                  <a:lnTo>
                    <a:pt x="0" y="1362559"/>
                  </a:lnTo>
                  <a:close/>
                </a:path>
              </a:pathLst>
            </a:custGeom>
            <a:solidFill>
              <a:srgbClr val="6E85A9"/>
            </a:solidFill>
            <a:ln cap="sq">
              <a:noFill/>
              <a:prstDash val="solid"/>
              <a:miter/>
            </a:ln>
          </p:spPr>
        </p:sp>
        <p:sp>
          <p:nvSpPr>
            <p:cNvPr id="8" name="TextBox 8"/>
            <p:cNvSpPr txBox="1"/>
            <p:nvPr/>
          </p:nvSpPr>
          <p:spPr>
            <a:xfrm>
              <a:off x="0" y="0"/>
              <a:ext cx="3962433" cy="1362559"/>
            </a:xfrm>
            <a:prstGeom prst="rect">
              <a:avLst/>
            </a:prstGeom>
          </p:spPr>
          <p:txBody>
            <a:bodyPr lIns="50800" tIns="50800" rIns="50800" bIns="50800" rtlCol="0" anchor="ctr"/>
            <a:lstStyle/>
            <a:p>
              <a:pPr marL="0" lvl="0" indent="0" algn="ctr">
                <a:lnSpc>
                  <a:spcPts val="2725"/>
                </a:lnSpc>
                <a:spcBef>
                  <a:spcPct val="0"/>
                </a:spcBef>
              </a:pPr>
            </a:p>
          </p:txBody>
        </p:sp>
      </p:grpSp>
      <p:sp>
        <p:nvSpPr>
          <p:cNvPr id="9" name="TextBox 9"/>
          <p:cNvSpPr txBox="1"/>
          <p:nvPr/>
        </p:nvSpPr>
        <p:spPr>
          <a:xfrm>
            <a:off x="2326123" y="3016774"/>
            <a:ext cx="13635754" cy="4927173"/>
          </a:xfrm>
          <a:prstGeom prst="rect">
            <a:avLst/>
          </a:prstGeom>
        </p:spPr>
        <p:txBody>
          <a:bodyPr lIns="0" tIns="0" rIns="0" bIns="0" rtlCol="0" anchor="t">
            <a:spAutoFit/>
          </a:bodyPr>
          <a:lstStyle/>
          <a:p>
            <a:pPr marL="0" lvl="0" indent="0" algn="l">
              <a:lnSpc>
                <a:spcPts val="4910"/>
              </a:lnSpc>
              <a:spcBef>
                <a:spcPct val="0"/>
              </a:spcBef>
            </a:pPr>
            <a:r>
              <a:rPr lang="en-US" sz="2925">
                <a:solidFill>
                  <a:srgbClr val="FFFFFF"/>
                </a:solidFill>
                <a:latin typeface="思源宋体 1 Medium"/>
              </a:rPr>
              <a:t>Xiao Wang, a student at Tongji University, plans to visit Ningbo, Zhejiang, for a three-day trip during the May Day holiday. He has already booked his train tickets and now needs to book a hotel using Qunar. Xiao Wang is looking for a hotel that provides free Wi-Fi and breakfast. He prefers the hotel to be centrally located to ensure easy access to various attractions. He aims to compare different hotels' prices and amenities to find the most suitable option. His priorities include convenience in transportation and good service to make the most of his short vacation.</a:t>
            </a:r>
            <a:endParaRPr lang="en-US" sz="2925">
              <a:solidFill>
                <a:srgbClr val="FFFFFF"/>
              </a:solidFill>
              <a:latin typeface="思源宋体 1 Medium"/>
            </a:endParaRPr>
          </a:p>
        </p:txBody>
      </p:sp>
      <p:sp>
        <p:nvSpPr>
          <p:cNvPr id="10" name="TextBox 10"/>
          <p:cNvSpPr txBox="1"/>
          <p:nvPr/>
        </p:nvSpPr>
        <p:spPr>
          <a:xfrm>
            <a:off x="1028700" y="420116"/>
            <a:ext cx="12320846"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Selected Scenario</a:t>
            </a:r>
            <a:endParaRPr lang="en-US" sz="6315" spc="555">
              <a:solidFill>
                <a:srgbClr val="3E5270"/>
              </a:solidFill>
              <a:latin typeface="思源宋体 1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189069"/>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315977" y="6635154"/>
            <a:ext cx="4004359" cy="1453865"/>
            <a:chOff x="0" y="0"/>
            <a:chExt cx="879526" cy="319330"/>
          </a:xfrm>
        </p:grpSpPr>
        <p:sp>
          <p:nvSpPr>
            <p:cNvPr id="15" name="Freeform 15"/>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6" name="TextBox 16"/>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5400000">
            <a:off x="4270159" y="5550472"/>
            <a:ext cx="405154" cy="354509"/>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rot="-5400000">
            <a:off x="4117759" y="7184831"/>
            <a:ext cx="405154" cy="354509"/>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2" name="TextBox 22"/>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315977" y="8250943"/>
            <a:ext cx="4004359" cy="1453865"/>
            <a:chOff x="0" y="0"/>
            <a:chExt cx="879526" cy="319330"/>
          </a:xfrm>
        </p:grpSpPr>
        <p:sp>
          <p:nvSpPr>
            <p:cNvPr id="24" name="Freeform 2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5" name="TextBox 2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6" name="TextBox 26"/>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7" name="Group 27"/>
          <p:cNvGrpSpPr/>
          <p:nvPr/>
        </p:nvGrpSpPr>
        <p:grpSpPr>
          <a:xfrm rot="-5400000">
            <a:off x="4117759" y="8792254"/>
            <a:ext cx="405154" cy="354509"/>
            <a:chOff x="0" y="0"/>
            <a:chExt cx="812800" cy="711200"/>
          </a:xfrm>
        </p:grpSpPr>
        <p:sp>
          <p:nvSpPr>
            <p:cNvPr id="28"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9" name="TextBox 29"/>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0" name="Freeform 30"/>
          <p:cNvSpPr/>
          <p:nvPr/>
        </p:nvSpPr>
        <p:spPr>
          <a:xfrm>
            <a:off x="11231128" y="2427972"/>
            <a:ext cx="5231062" cy="7002965"/>
          </a:xfrm>
          <a:custGeom>
            <a:avLst/>
            <a:gdLst/>
            <a:ahLst/>
            <a:cxnLst/>
            <a:rect l="l" t="t" r="r" b="b"/>
            <a:pathLst>
              <a:path w="5231062" h="7002965">
                <a:moveTo>
                  <a:pt x="0" y="0"/>
                </a:moveTo>
                <a:lnTo>
                  <a:pt x="5231063" y="0"/>
                </a:lnTo>
                <a:lnTo>
                  <a:pt x="5231063" y="7002965"/>
                </a:lnTo>
                <a:lnTo>
                  <a:pt x="0" y="7002965"/>
                </a:lnTo>
                <a:lnTo>
                  <a:pt x="0" y="0"/>
                </a:lnTo>
                <a:close/>
              </a:path>
            </a:pathLst>
          </a:custGeom>
          <a:blipFill>
            <a:blip r:embed="rId1"/>
            <a:stretch>
              <a:fillRect/>
            </a:stretch>
          </a:blipFill>
        </p:spPr>
      </p:sp>
      <p:grpSp>
        <p:nvGrpSpPr>
          <p:cNvPr id="31" name="Group 31"/>
          <p:cNvGrpSpPr/>
          <p:nvPr/>
        </p:nvGrpSpPr>
        <p:grpSpPr>
          <a:xfrm rot="0">
            <a:off x="4982523" y="3707674"/>
            <a:ext cx="6069546" cy="1488066"/>
            <a:chOff x="0" y="0"/>
            <a:chExt cx="2165122" cy="530821"/>
          </a:xfrm>
        </p:grpSpPr>
        <p:sp>
          <p:nvSpPr>
            <p:cNvPr id="32" name="Freeform 32"/>
            <p:cNvSpPr/>
            <p:nvPr/>
          </p:nvSpPr>
          <p:spPr>
            <a:xfrm>
              <a:off x="0" y="0"/>
              <a:ext cx="2165122" cy="530821"/>
            </a:xfrm>
            <a:custGeom>
              <a:avLst/>
              <a:gdLst/>
              <a:ahLst/>
              <a:cxnLst/>
              <a:rect l="l" t="t" r="r" b="b"/>
              <a:pathLst>
                <a:path w="2165122" h="530821">
                  <a:moveTo>
                    <a:pt x="1961922" y="0"/>
                  </a:moveTo>
                  <a:cubicBezTo>
                    <a:pt x="2074146" y="0"/>
                    <a:pt x="2165122" y="118828"/>
                    <a:pt x="2165122" y="265411"/>
                  </a:cubicBezTo>
                  <a:cubicBezTo>
                    <a:pt x="2165122" y="411993"/>
                    <a:pt x="2074146" y="530821"/>
                    <a:pt x="1961922" y="530821"/>
                  </a:cubicBezTo>
                  <a:lnTo>
                    <a:pt x="203200" y="530821"/>
                  </a:lnTo>
                  <a:cubicBezTo>
                    <a:pt x="90976" y="530821"/>
                    <a:pt x="0" y="411993"/>
                    <a:pt x="0" y="265411"/>
                  </a:cubicBezTo>
                  <a:cubicBezTo>
                    <a:pt x="0" y="118828"/>
                    <a:pt x="90976" y="0"/>
                    <a:pt x="203200" y="0"/>
                  </a:cubicBezTo>
                  <a:close/>
                </a:path>
              </a:pathLst>
            </a:custGeom>
            <a:solidFill>
              <a:srgbClr val="DBB4A5"/>
            </a:solidFill>
            <a:ln cap="sq">
              <a:noFill/>
              <a:prstDash val="solid"/>
              <a:miter/>
            </a:ln>
          </p:spPr>
        </p:sp>
        <p:sp>
          <p:nvSpPr>
            <p:cNvPr id="33" name="TextBox 33"/>
            <p:cNvSpPr txBox="1"/>
            <p:nvPr/>
          </p:nvSpPr>
          <p:spPr>
            <a:xfrm>
              <a:off x="0" y="-57150"/>
              <a:ext cx="2165122" cy="587971"/>
            </a:xfrm>
            <a:prstGeom prst="rect">
              <a:avLst/>
            </a:prstGeom>
          </p:spPr>
          <p:txBody>
            <a:bodyPr lIns="50800" tIns="50800" rIns="50800" bIns="50800" rtlCol="0" anchor="ctr"/>
            <a:lstStyle/>
            <a:p>
              <a:pPr marL="0" lvl="0" indent="0" algn="ctr">
                <a:lnSpc>
                  <a:spcPts val="3640"/>
                </a:lnSpc>
                <a:spcBef>
                  <a:spcPct val="0"/>
                </a:spcBef>
              </a:pPr>
              <a:r>
                <a:rPr lang="en-US" sz="2600">
                  <a:solidFill>
                    <a:srgbClr val="FFFFFF"/>
                  </a:solidFill>
                  <a:latin typeface="思源黑体 1 Bold"/>
                </a:rPr>
                <a:t>Visibility of System Status</a:t>
              </a:r>
              <a:endParaRPr lang="en-US" sz="2600">
                <a:solidFill>
                  <a:srgbClr val="FFFFFF"/>
                </a:solidFill>
                <a:latin typeface="思源黑体 1 Bold"/>
              </a:endParaRPr>
            </a:p>
          </p:txBody>
        </p:sp>
      </p:grpSp>
      <p:grpSp>
        <p:nvGrpSpPr>
          <p:cNvPr id="34" name="Group 34"/>
          <p:cNvGrpSpPr/>
          <p:nvPr/>
        </p:nvGrpSpPr>
        <p:grpSpPr>
          <a:xfrm rot="0">
            <a:off x="4979857" y="6060417"/>
            <a:ext cx="6072212" cy="1466950"/>
            <a:chOff x="0" y="0"/>
            <a:chExt cx="2165122" cy="523059"/>
          </a:xfrm>
        </p:grpSpPr>
        <p:sp>
          <p:nvSpPr>
            <p:cNvPr id="35" name="Freeform 35"/>
            <p:cNvSpPr/>
            <p:nvPr/>
          </p:nvSpPr>
          <p:spPr>
            <a:xfrm>
              <a:off x="0" y="0"/>
              <a:ext cx="2165122" cy="523059"/>
            </a:xfrm>
            <a:custGeom>
              <a:avLst/>
              <a:gdLst/>
              <a:ahLst/>
              <a:cxnLst/>
              <a:rect l="l" t="t" r="r" b="b"/>
              <a:pathLst>
                <a:path w="2165122" h="523059">
                  <a:moveTo>
                    <a:pt x="1961922" y="0"/>
                  </a:moveTo>
                  <a:cubicBezTo>
                    <a:pt x="2074146" y="0"/>
                    <a:pt x="2165122" y="117091"/>
                    <a:pt x="2165122" y="261530"/>
                  </a:cubicBezTo>
                  <a:cubicBezTo>
                    <a:pt x="2165122" y="405968"/>
                    <a:pt x="2074146" y="523059"/>
                    <a:pt x="1961922" y="523059"/>
                  </a:cubicBezTo>
                  <a:lnTo>
                    <a:pt x="203200" y="523059"/>
                  </a:lnTo>
                  <a:cubicBezTo>
                    <a:pt x="90976" y="523059"/>
                    <a:pt x="0" y="405968"/>
                    <a:pt x="0" y="261530"/>
                  </a:cubicBezTo>
                  <a:cubicBezTo>
                    <a:pt x="0" y="117091"/>
                    <a:pt x="90976" y="0"/>
                    <a:pt x="203200" y="0"/>
                  </a:cubicBezTo>
                  <a:close/>
                </a:path>
              </a:pathLst>
            </a:custGeom>
            <a:solidFill>
              <a:srgbClr val="6E85A9"/>
            </a:solidFill>
            <a:ln cap="sq">
              <a:noFill/>
              <a:prstDash val="solid"/>
              <a:miter/>
            </a:ln>
          </p:spPr>
        </p:sp>
        <p:sp>
          <p:nvSpPr>
            <p:cNvPr id="36" name="TextBox 36"/>
            <p:cNvSpPr txBox="1"/>
            <p:nvPr/>
          </p:nvSpPr>
          <p:spPr>
            <a:xfrm>
              <a:off x="0" y="-57150"/>
              <a:ext cx="2165122" cy="580209"/>
            </a:xfrm>
            <a:prstGeom prst="rect">
              <a:avLst/>
            </a:prstGeom>
          </p:spPr>
          <p:txBody>
            <a:bodyPr lIns="50800" tIns="50800" rIns="50800" bIns="50800" rtlCol="0" anchor="ctr"/>
            <a:lstStyle/>
            <a:p>
              <a:pPr marL="0" lvl="0" indent="0" algn="ctr">
                <a:lnSpc>
                  <a:spcPts val="3220"/>
                </a:lnSpc>
                <a:spcBef>
                  <a:spcPct val="0"/>
                </a:spcBef>
              </a:pPr>
              <a:r>
                <a:rPr lang="en-US" sz="2300">
                  <a:solidFill>
                    <a:srgbClr val="FFFFFF"/>
                  </a:solidFill>
                  <a:latin typeface="思源黑体 1 Bold"/>
                </a:rPr>
                <a:t>Flexibility and Efficiency of Use</a:t>
              </a:r>
              <a:endParaRPr lang="en-US" sz="2300">
                <a:solidFill>
                  <a:srgbClr val="FFFFFF"/>
                </a:solidFill>
                <a:latin typeface="思源黑体 1 Bold"/>
              </a:endParaRPr>
            </a:p>
          </p:txBody>
        </p:sp>
      </p:grpSp>
      <p:sp>
        <p:nvSpPr>
          <p:cNvPr id="37" name="Freeform 37"/>
          <p:cNvSpPr/>
          <p:nvPr/>
        </p:nvSpPr>
        <p:spPr>
          <a:xfrm>
            <a:off x="4982523" y="4735546"/>
            <a:ext cx="6109587" cy="211058"/>
          </a:xfrm>
          <a:custGeom>
            <a:avLst/>
            <a:gdLst/>
            <a:ahLst/>
            <a:cxnLst/>
            <a:rect l="l" t="t" r="r" b="b"/>
            <a:pathLst>
              <a:path w="6109587" h="211058">
                <a:moveTo>
                  <a:pt x="0" y="0"/>
                </a:moveTo>
                <a:lnTo>
                  <a:pt x="6109587" y="0"/>
                </a:lnTo>
                <a:lnTo>
                  <a:pt x="6109587" y="211059"/>
                </a:lnTo>
                <a:lnTo>
                  <a:pt x="0" y="2110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TextBox 38"/>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39" name="TextBox 39"/>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40" name="TextBox 40"/>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41" name="TextBox 41"/>
          <p:cNvSpPr txBox="1"/>
          <p:nvPr/>
        </p:nvSpPr>
        <p:spPr>
          <a:xfrm>
            <a:off x="1028700" y="1416320"/>
            <a:ext cx="12099076" cy="138938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(2)Heuristic evaluation(Non-Empirical)</a:t>
            </a:r>
            <a:endParaRPr lang="en-US" sz="4000" spc="351">
              <a:solidFill>
                <a:srgbClr val="3E5270"/>
              </a:solidFill>
              <a:latin typeface="思源宋体 1 Semi-Bold"/>
            </a:endParaRPr>
          </a:p>
          <a:p>
            <a:pPr algn="l">
              <a:lnSpc>
                <a:spcPts val="5560"/>
              </a:lnSpc>
            </a:pPr>
          </a:p>
        </p:txBody>
      </p:sp>
      <p:sp>
        <p:nvSpPr>
          <p:cNvPr id="42" name="TextBox 42"/>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43" name="Freeform 43"/>
          <p:cNvSpPr/>
          <p:nvPr/>
        </p:nvSpPr>
        <p:spPr>
          <a:xfrm>
            <a:off x="4979857" y="7129315"/>
            <a:ext cx="6109587" cy="211058"/>
          </a:xfrm>
          <a:custGeom>
            <a:avLst/>
            <a:gdLst/>
            <a:ahLst/>
            <a:cxnLst/>
            <a:rect l="l" t="t" r="r" b="b"/>
            <a:pathLst>
              <a:path w="6109587" h="211058">
                <a:moveTo>
                  <a:pt x="0" y="0"/>
                </a:moveTo>
                <a:lnTo>
                  <a:pt x="6109587" y="0"/>
                </a:lnTo>
                <a:lnTo>
                  <a:pt x="6109587" y="211058"/>
                </a:lnTo>
                <a:lnTo>
                  <a:pt x="0" y="211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122" y="385631"/>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Freeform 32"/>
          <p:cNvSpPr/>
          <p:nvPr/>
        </p:nvSpPr>
        <p:spPr>
          <a:xfrm>
            <a:off x="13400482" y="1734380"/>
            <a:ext cx="3763956" cy="2278184"/>
          </a:xfrm>
          <a:custGeom>
            <a:avLst/>
            <a:gdLst/>
            <a:ahLst/>
            <a:cxnLst/>
            <a:rect l="l" t="t" r="r" b="b"/>
            <a:pathLst>
              <a:path w="3763956" h="2278184">
                <a:moveTo>
                  <a:pt x="0" y="0"/>
                </a:moveTo>
                <a:lnTo>
                  <a:pt x="3763956" y="0"/>
                </a:lnTo>
                <a:lnTo>
                  <a:pt x="3763956" y="2278183"/>
                </a:lnTo>
                <a:lnTo>
                  <a:pt x="0" y="2278183"/>
                </a:lnTo>
                <a:lnTo>
                  <a:pt x="0" y="0"/>
                </a:lnTo>
                <a:close/>
              </a:path>
            </a:pathLst>
          </a:custGeom>
          <a:blipFill>
            <a:blip r:embed="rId2"/>
            <a:stretch>
              <a:fillRect/>
            </a:stretch>
          </a:blipFill>
        </p:spPr>
      </p:sp>
      <p:sp>
        <p:nvSpPr>
          <p:cNvPr id="33" name="Freeform 33"/>
          <p:cNvSpPr/>
          <p:nvPr/>
        </p:nvSpPr>
        <p:spPr>
          <a:xfrm>
            <a:off x="5161438" y="3277635"/>
            <a:ext cx="5807455" cy="2913726"/>
          </a:xfrm>
          <a:custGeom>
            <a:avLst/>
            <a:gdLst/>
            <a:ahLst/>
            <a:cxnLst/>
            <a:rect l="l" t="t" r="r" b="b"/>
            <a:pathLst>
              <a:path w="5807455" h="2913726">
                <a:moveTo>
                  <a:pt x="0" y="0"/>
                </a:moveTo>
                <a:lnTo>
                  <a:pt x="5807455" y="0"/>
                </a:lnTo>
                <a:lnTo>
                  <a:pt x="5807455" y="2913725"/>
                </a:lnTo>
                <a:lnTo>
                  <a:pt x="0" y="2913725"/>
                </a:lnTo>
                <a:lnTo>
                  <a:pt x="0" y="0"/>
                </a:lnTo>
                <a:close/>
              </a:path>
            </a:pathLst>
          </a:custGeom>
          <a:blipFill>
            <a:blip r:embed="rId3"/>
            <a:stretch>
              <a:fillRect/>
            </a:stretch>
          </a:blipFill>
        </p:spPr>
      </p:sp>
      <p:sp>
        <p:nvSpPr>
          <p:cNvPr id="34" name="Freeform 34"/>
          <p:cNvSpPr/>
          <p:nvPr/>
        </p:nvSpPr>
        <p:spPr>
          <a:xfrm>
            <a:off x="12009321" y="4356913"/>
            <a:ext cx="1324143" cy="1119216"/>
          </a:xfrm>
          <a:custGeom>
            <a:avLst/>
            <a:gdLst/>
            <a:ahLst/>
            <a:cxnLst/>
            <a:rect l="l" t="t" r="r" b="b"/>
            <a:pathLst>
              <a:path w="1324143" h="1119216">
                <a:moveTo>
                  <a:pt x="0" y="0"/>
                </a:moveTo>
                <a:lnTo>
                  <a:pt x="1324143" y="0"/>
                </a:lnTo>
                <a:lnTo>
                  <a:pt x="1324143" y="1119216"/>
                </a:lnTo>
                <a:lnTo>
                  <a:pt x="0" y="1119216"/>
                </a:lnTo>
                <a:lnTo>
                  <a:pt x="0" y="0"/>
                </a:lnTo>
                <a:close/>
              </a:path>
            </a:pathLst>
          </a:custGeom>
          <a:blipFill>
            <a:blip r:embed="rId4"/>
            <a:stretch>
              <a:fillRect/>
            </a:stretch>
          </a:blipFill>
        </p:spPr>
      </p:sp>
      <p:sp>
        <p:nvSpPr>
          <p:cNvPr id="35" name="Freeform 35"/>
          <p:cNvSpPr/>
          <p:nvPr/>
        </p:nvSpPr>
        <p:spPr>
          <a:xfrm>
            <a:off x="10968893" y="4449782"/>
            <a:ext cx="1040428" cy="753270"/>
          </a:xfrm>
          <a:custGeom>
            <a:avLst/>
            <a:gdLst/>
            <a:ahLst/>
            <a:cxnLst/>
            <a:rect l="l" t="t" r="r" b="b"/>
            <a:pathLst>
              <a:path w="1040428" h="753270">
                <a:moveTo>
                  <a:pt x="0" y="0"/>
                </a:moveTo>
                <a:lnTo>
                  <a:pt x="1040428" y="0"/>
                </a:lnTo>
                <a:lnTo>
                  <a:pt x="1040428" y="753270"/>
                </a:lnTo>
                <a:lnTo>
                  <a:pt x="0" y="7532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Freeform 36"/>
          <p:cNvSpPr/>
          <p:nvPr/>
        </p:nvSpPr>
        <p:spPr>
          <a:xfrm>
            <a:off x="5161438" y="6429485"/>
            <a:ext cx="7509955" cy="3070552"/>
          </a:xfrm>
          <a:custGeom>
            <a:avLst/>
            <a:gdLst/>
            <a:ahLst/>
            <a:cxnLst/>
            <a:rect l="l" t="t" r="r" b="b"/>
            <a:pathLst>
              <a:path w="7509955" h="3070552">
                <a:moveTo>
                  <a:pt x="0" y="0"/>
                </a:moveTo>
                <a:lnTo>
                  <a:pt x="7509955" y="0"/>
                </a:lnTo>
                <a:lnTo>
                  <a:pt x="7509955" y="3070552"/>
                </a:lnTo>
                <a:lnTo>
                  <a:pt x="0" y="3070552"/>
                </a:lnTo>
                <a:lnTo>
                  <a:pt x="0" y="0"/>
                </a:lnTo>
                <a:close/>
              </a:path>
            </a:pathLst>
          </a:custGeom>
          <a:blipFill>
            <a:blip r:embed="rId7"/>
            <a:stretch>
              <a:fillRect l="-3411" r="-3411" b="-3597"/>
            </a:stretch>
          </a:blipFill>
        </p:spPr>
      </p:sp>
      <p:sp>
        <p:nvSpPr>
          <p:cNvPr id="37" name="TextBox 37"/>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8" name="TextBox 38"/>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9" name="TextBox 39"/>
          <p:cNvSpPr txBox="1"/>
          <p:nvPr/>
        </p:nvSpPr>
        <p:spPr>
          <a:xfrm>
            <a:off x="1028700" y="1416320"/>
            <a:ext cx="12842511"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(2)Heuristic evaluation(Non-Empirical)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40" name="TextBox 40"/>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41" name="TextBox 41"/>
          <p:cNvSpPr txBox="1"/>
          <p:nvPr/>
        </p:nvSpPr>
        <p:spPr>
          <a:xfrm>
            <a:off x="4828400" y="2452289"/>
            <a:ext cx="8572082" cy="591820"/>
          </a:xfrm>
          <a:prstGeom prst="rect">
            <a:avLst/>
          </a:prstGeom>
        </p:spPr>
        <p:txBody>
          <a:bodyPr lIns="0" tIns="0" rIns="0" bIns="0" rtlCol="0" anchor="t">
            <a:spAutoFit/>
          </a:bodyPr>
          <a:lstStyle/>
          <a:p>
            <a:pPr algn="l">
              <a:lnSpc>
                <a:spcPts val="4865"/>
              </a:lnSpc>
            </a:pPr>
            <a:r>
              <a:rPr lang="en-US" sz="3500" spc="308">
                <a:solidFill>
                  <a:srgbClr val="3E5270"/>
                </a:solidFill>
                <a:latin typeface="思源宋体 1 Semi-Bold"/>
              </a:rPr>
              <a:t>Flexibility and Efficiency of Use</a:t>
            </a:r>
            <a:endParaRPr lang="en-US" sz="3500" spc="308">
              <a:solidFill>
                <a:srgbClr val="3E5270"/>
              </a:solidFill>
              <a:latin typeface="思源宋体 1 Semi-Bold"/>
            </a:endParaRPr>
          </a:p>
        </p:txBody>
      </p:sp>
      <p:sp>
        <p:nvSpPr>
          <p:cNvPr id="42" name="Freeform 42"/>
          <p:cNvSpPr/>
          <p:nvPr/>
        </p:nvSpPr>
        <p:spPr>
          <a:xfrm>
            <a:off x="12671393" y="7712383"/>
            <a:ext cx="1040428" cy="753270"/>
          </a:xfrm>
          <a:custGeom>
            <a:avLst/>
            <a:gdLst/>
            <a:ahLst/>
            <a:cxnLst/>
            <a:rect l="l" t="t" r="r" b="b"/>
            <a:pathLst>
              <a:path w="1040428" h="753270">
                <a:moveTo>
                  <a:pt x="0" y="0"/>
                </a:moveTo>
                <a:lnTo>
                  <a:pt x="1040428" y="0"/>
                </a:lnTo>
                <a:lnTo>
                  <a:pt x="1040428" y="753270"/>
                </a:lnTo>
                <a:lnTo>
                  <a:pt x="0" y="7532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3" name="TextBox 43"/>
          <p:cNvSpPr txBox="1"/>
          <p:nvPr/>
        </p:nvSpPr>
        <p:spPr>
          <a:xfrm>
            <a:off x="13989241" y="7767102"/>
            <a:ext cx="4783091" cy="418337"/>
          </a:xfrm>
          <a:prstGeom prst="rect">
            <a:avLst/>
          </a:prstGeom>
        </p:spPr>
        <p:txBody>
          <a:bodyPr lIns="0" tIns="0" rIns="0" bIns="0" rtlCol="0" anchor="t">
            <a:spAutoFit/>
          </a:bodyPr>
          <a:lstStyle/>
          <a:p>
            <a:pPr marL="0" lvl="0" indent="0" algn="l">
              <a:lnSpc>
                <a:spcPts val="3335"/>
              </a:lnSpc>
              <a:spcBef>
                <a:spcPct val="0"/>
              </a:spcBef>
            </a:pPr>
            <a:r>
              <a:rPr lang="en-US" sz="2400" spc="211">
                <a:solidFill>
                  <a:srgbClr val="3E5270"/>
                </a:solidFill>
                <a:latin typeface="思源宋体 1 Semi-Bold"/>
              </a:rPr>
              <a:t>Quick Filter Buttons</a:t>
            </a:r>
            <a:endParaRPr lang="en-US" sz="2400" spc="211">
              <a:solidFill>
                <a:srgbClr val="3E5270"/>
              </a:solidFill>
              <a:latin typeface="思源宋体 1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122" y="385631"/>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Freeform 32"/>
          <p:cNvSpPr/>
          <p:nvPr/>
        </p:nvSpPr>
        <p:spPr>
          <a:xfrm>
            <a:off x="4649990" y="4284362"/>
            <a:ext cx="5979306" cy="3552109"/>
          </a:xfrm>
          <a:custGeom>
            <a:avLst/>
            <a:gdLst/>
            <a:ahLst/>
            <a:cxnLst/>
            <a:rect l="l" t="t" r="r" b="b"/>
            <a:pathLst>
              <a:path w="5979306" h="3552109">
                <a:moveTo>
                  <a:pt x="0" y="0"/>
                </a:moveTo>
                <a:lnTo>
                  <a:pt x="5979306" y="0"/>
                </a:lnTo>
                <a:lnTo>
                  <a:pt x="5979306" y="3552109"/>
                </a:lnTo>
                <a:lnTo>
                  <a:pt x="0" y="3552109"/>
                </a:lnTo>
                <a:lnTo>
                  <a:pt x="0" y="0"/>
                </a:lnTo>
                <a:close/>
              </a:path>
            </a:pathLst>
          </a:custGeom>
          <a:blipFill>
            <a:blip r:embed="rId2"/>
            <a:stretch>
              <a:fillRect r="-10488"/>
            </a:stretch>
          </a:blipFill>
        </p:spPr>
      </p:sp>
      <p:sp>
        <p:nvSpPr>
          <p:cNvPr id="33" name="Freeform 33"/>
          <p:cNvSpPr/>
          <p:nvPr/>
        </p:nvSpPr>
        <p:spPr>
          <a:xfrm>
            <a:off x="4999368" y="8089896"/>
            <a:ext cx="11984675" cy="1082190"/>
          </a:xfrm>
          <a:custGeom>
            <a:avLst/>
            <a:gdLst/>
            <a:ahLst/>
            <a:cxnLst/>
            <a:rect l="l" t="t" r="r" b="b"/>
            <a:pathLst>
              <a:path w="11984675" h="1082190">
                <a:moveTo>
                  <a:pt x="0" y="0"/>
                </a:moveTo>
                <a:lnTo>
                  <a:pt x="11984676" y="0"/>
                </a:lnTo>
                <a:lnTo>
                  <a:pt x="11984676" y="1082189"/>
                </a:lnTo>
                <a:lnTo>
                  <a:pt x="0" y="1082189"/>
                </a:lnTo>
                <a:lnTo>
                  <a:pt x="0" y="0"/>
                </a:lnTo>
                <a:close/>
              </a:path>
            </a:pathLst>
          </a:custGeom>
          <a:blipFill>
            <a:blip r:embed="rId3"/>
            <a:stretch>
              <a:fillRect/>
            </a:stretch>
          </a:blipFill>
        </p:spPr>
      </p:sp>
      <p:sp>
        <p:nvSpPr>
          <p:cNvPr id="34" name="Freeform 34"/>
          <p:cNvSpPr/>
          <p:nvPr/>
        </p:nvSpPr>
        <p:spPr>
          <a:xfrm>
            <a:off x="11020460" y="4336017"/>
            <a:ext cx="6238840" cy="3552109"/>
          </a:xfrm>
          <a:custGeom>
            <a:avLst/>
            <a:gdLst/>
            <a:ahLst/>
            <a:cxnLst/>
            <a:rect l="l" t="t" r="r" b="b"/>
            <a:pathLst>
              <a:path w="6238840" h="3552109">
                <a:moveTo>
                  <a:pt x="0" y="0"/>
                </a:moveTo>
                <a:lnTo>
                  <a:pt x="6238840" y="0"/>
                </a:lnTo>
                <a:lnTo>
                  <a:pt x="6238840" y="3552109"/>
                </a:lnTo>
                <a:lnTo>
                  <a:pt x="0" y="3552109"/>
                </a:lnTo>
                <a:lnTo>
                  <a:pt x="0" y="0"/>
                </a:lnTo>
                <a:close/>
              </a:path>
            </a:pathLst>
          </a:custGeom>
          <a:blipFill>
            <a:blip r:embed="rId4"/>
            <a:stretch>
              <a:fillRect r="-8119"/>
            </a:stretch>
          </a:blipFill>
        </p:spPr>
      </p:sp>
      <p:sp>
        <p:nvSpPr>
          <p:cNvPr id="35" name="Freeform 35"/>
          <p:cNvSpPr/>
          <p:nvPr/>
        </p:nvSpPr>
        <p:spPr>
          <a:xfrm>
            <a:off x="14105845" y="1492520"/>
            <a:ext cx="3087861" cy="2691097"/>
          </a:xfrm>
          <a:custGeom>
            <a:avLst/>
            <a:gdLst/>
            <a:ahLst/>
            <a:cxnLst/>
            <a:rect l="l" t="t" r="r" b="b"/>
            <a:pathLst>
              <a:path w="3087861" h="2691097">
                <a:moveTo>
                  <a:pt x="0" y="0"/>
                </a:moveTo>
                <a:lnTo>
                  <a:pt x="3087861" y="0"/>
                </a:lnTo>
                <a:lnTo>
                  <a:pt x="3087861" y="2691097"/>
                </a:lnTo>
                <a:lnTo>
                  <a:pt x="0" y="2691097"/>
                </a:lnTo>
                <a:lnTo>
                  <a:pt x="0" y="0"/>
                </a:lnTo>
                <a:close/>
              </a:path>
            </a:pathLst>
          </a:custGeom>
          <a:blipFill>
            <a:blip r:embed="rId5"/>
            <a:stretch>
              <a:fillRect/>
            </a:stretch>
          </a:blipFill>
        </p:spPr>
      </p:sp>
      <p:sp>
        <p:nvSpPr>
          <p:cNvPr id="36" name="TextBox 36"/>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7" name="TextBox 37"/>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8" name="TextBox 38"/>
          <p:cNvSpPr txBox="1"/>
          <p:nvPr/>
        </p:nvSpPr>
        <p:spPr>
          <a:xfrm>
            <a:off x="1028700" y="1416320"/>
            <a:ext cx="12842511"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(2)Heuristic evaluation(Non-Empirical)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9" name="TextBox 39"/>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40" name="TextBox 40"/>
          <p:cNvSpPr txBox="1"/>
          <p:nvPr/>
        </p:nvSpPr>
        <p:spPr>
          <a:xfrm>
            <a:off x="5417931" y="2326407"/>
            <a:ext cx="10231844" cy="6845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Visibility of System Status </a:t>
            </a:r>
            <a:endParaRPr lang="en-US" sz="4000" spc="351">
              <a:solidFill>
                <a:srgbClr val="3E5270"/>
              </a:solidFill>
              <a:latin typeface="思源宋体 1 Semi-Bold"/>
            </a:endParaRPr>
          </a:p>
        </p:txBody>
      </p:sp>
      <p:sp>
        <p:nvSpPr>
          <p:cNvPr id="41" name="TextBox 41"/>
          <p:cNvSpPr txBox="1"/>
          <p:nvPr/>
        </p:nvSpPr>
        <p:spPr>
          <a:xfrm>
            <a:off x="5589323" y="3093206"/>
            <a:ext cx="7472164" cy="501522"/>
          </a:xfrm>
          <a:prstGeom prst="rect">
            <a:avLst/>
          </a:prstGeom>
        </p:spPr>
        <p:txBody>
          <a:bodyPr lIns="0" tIns="0" rIns="0" bIns="0" rtlCol="0" anchor="t">
            <a:spAutoFit/>
          </a:bodyPr>
          <a:lstStyle/>
          <a:p>
            <a:pPr marL="0" lvl="0" indent="0" algn="l">
              <a:lnSpc>
                <a:spcPts val="4030"/>
              </a:lnSpc>
              <a:spcBef>
                <a:spcPct val="0"/>
              </a:spcBef>
            </a:pPr>
            <a:r>
              <a:rPr lang="en-US" sz="2900" spc="255">
                <a:solidFill>
                  <a:srgbClr val="3E5270"/>
                </a:solidFill>
                <a:latin typeface="思源宋体 1 Bold"/>
              </a:rPr>
              <a:t>Timely f</a:t>
            </a:r>
            <a:r>
              <a:rPr lang="en-US" sz="2900" u="none" strike="noStrike" spc="255">
                <a:solidFill>
                  <a:srgbClr val="3E5270"/>
                </a:solidFill>
                <a:latin typeface="思源宋体 1 Bold"/>
              </a:rPr>
              <a:t>eedback on search results</a:t>
            </a:r>
            <a:endParaRPr lang="en-US" sz="2900" u="none" strike="noStrike" spc="255">
              <a:solidFill>
                <a:srgbClr val="3E5270"/>
              </a:solidFill>
              <a:latin typeface="思源宋体 1 Bold"/>
            </a:endParaRPr>
          </a:p>
        </p:txBody>
      </p:sp>
      <p:sp>
        <p:nvSpPr>
          <p:cNvPr id="42" name="TextBox 42"/>
          <p:cNvSpPr txBox="1"/>
          <p:nvPr/>
        </p:nvSpPr>
        <p:spPr>
          <a:xfrm>
            <a:off x="9071292" y="8921884"/>
            <a:ext cx="3849390" cy="392175"/>
          </a:xfrm>
          <a:prstGeom prst="rect">
            <a:avLst/>
          </a:prstGeom>
        </p:spPr>
        <p:txBody>
          <a:bodyPr lIns="0" tIns="0" rIns="0" bIns="0" rtlCol="0" anchor="t">
            <a:spAutoFit/>
          </a:bodyPr>
          <a:lstStyle/>
          <a:p>
            <a:pPr marL="0" lvl="0" indent="0" algn="l">
              <a:lnSpc>
                <a:spcPts val="3195"/>
              </a:lnSpc>
              <a:spcBef>
                <a:spcPct val="0"/>
              </a:spcBef>
            </a:pPr>
            <a:r>
              <a:rPr lang="en-US" sz="2300" spc="202">
                <a:solidFill>
                  <a:srgbClr val="6E85A9"/>
                </a:solidFill>
                <a:latin typeface="思源宋体 1 Bold"/>
              </a:rPr>
              <a:t>Lack of auto-complete</a:t>
            </a:r>
            <a:endParaRPr lang="en-US" sz="2300" spc="202">
              <a:solidFill>
                <a:srgbClr val="6E85A9"/>
              </a:solidFill>
              <a:latin typeface="思源宋体 1 Bold"/>
            </a:endParaRPr>
          </a:p>
        </p:txBody>
      </p:sp>
      <p:sp>
        <p:nvSpPr>
          <p:cNvPr id="43" name="TextBox 43"/>
          <p:cNvSpPr txBox="1"/>
          <p:nvPr/>
        </p:nvSpPr>
        <p:spPr>
          <a:xfrm>
            <a:off x="11514748" y="4056144"/>
            <a:ext cx="5469295" cy="392175"/>
          </a:xfrm>
          <a:prstGeom prst="rect">
            <a:avLst/>
          </a:prstGeom>
        </p:spPr>
        <p:txBody>
          <a:bodyPr lIns="0" tIns="0" rIns="0" bIns="0" rtlCol="0" anchor="t">
            <a:spAutoFit/>
          </a:bodyPr>
          <a:lstStyle/>
          <a:p>
            <a:pPr marL="0" lvl="0" indent="0" algn="l">
              <a:lnSpc>
                <a:spcPts val="3195"/>
              </a:lnSpc>
              <a:spcBef>
                <a:spcPct val="0"/>
              </a:spcBef>
            </a:pPr>
            <a:r>
              <a:rPr lang="en-US" sz="2300" spc="202">
                <a:solidFill>
                  <a:srgbClr val="6E85A9"/>
                </a:solidFill>
                <a:latin typeface="思源宋体 1 Bold"/>
              </a:rPr>
              <a:t>Lack of timer  functionality</a:t>
            </a:r>
            <a:endParaRPr lang="en-US" sz="2300" spc="202">
              <a:solidFill>
                <a:srgbClr val="6E85A9"/>
              </a:solidFill>
              <a:latin typeface="思源宋体 1 Bold"/>
            </a:endParaRPr>
          </a:p>
        </p:txBody>
      </p:sp>
      <p:sp>
        <p:nvSpPr>
          <p:cNvPr id="44" name="TextBox 44"/>
          <p:cNvSpPr txBox="1"/>
          <p:nvPr/>
        </p:nvSpPr>
        <p:spPr>
          <a:xfrm>
            <a:off x="4747774" y="4056144"/>
            <a:ext cx="6331854" cy="392175"/>
          </a:xfrm>
          <a:prstGeom prst="rect">
            <a:avLst/>
          </a:prstGeom>
        </p:spPr>
        <p:txBody>
          <a:bodyPr lIns="0" tIns="0" rIns="0" bIns="0" rtlCol="0" anchor="t">
            <a:spAutoFit/>
          </a:bodyPr>
          <a:lstStyle/>
          <a:p>
            <a:pPr marL="0" lvl="0" indent="0" algn="l">
              <a:lnSpc>
                <a:spcPts val="3195"/>
              </a:lnSpc>
              <a:spcBef>
                <a:spcPct val="0"/>
              </a:spcBef>
            </a:pPr>
            <a:r>
              <a:rPr lang="en-US" sz="2300" spc="202">
                <a:solidFill>
                  <a:srgbClr val="6E85A9"/>
                </a:solidFill>
                <a:latin typeface="思源宋体 1 Bold"/>
              </a:rPr>
              <a:t>Lack of filtering range indication</a:t>
            </a:r>
            <a:endParaRPr lang="en-US" sz="2300" spc="202">
              <a:solidFill>
                <a:srgbClr val="6E85A9"/>
              </a:solidFill>
              <a:latin typeface="思源宋体 1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DBB4A5"/>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117759" y="5555720"/>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2042331" y="1569355"/>
            <a:ext cx="13294440" cy="2095702"/>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(3)Cognitive walkthrough(Non-Empirical)</a:t>
            </a:r>
            <a:endParaRPr lang="en-US" sz="3965" spc="348">
              <a:solidFill>
                <a:srgbClr val="3E5270"/>
              </a:solidFill>
              <a:latin typeface="思源宋体 1 Semi-Bold"/>
            </a:endParaRPr>
          </a:p>
          <a:p>
            <a:pPr algn="l">
              <a:lnSpc>
                <a:spcPts val="5510"/>
              </a:lnSpc>
            </a:pPr>
          </a:p>
          <a:p>
            <a:pPr algn="l">
              <a:lnSpc>
                <a:spcPts val="5510"/>
              </a:lnSpc>
            </a:pPr>
          </a:p>
        </p:txBody>
      </p:sp>
      <p:sp>
        <p:nvSpPr>
          <p:cNvPr id="35" name="TextBox 35"/>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grpSp>
        <p:nvGrpSpPr>
          <p:cNvPr id="36" name="Group 36"/>
          <p:cNvGrpSpPr/>
          <p:nvPr/>
        </p:nvGrpSpPr>
        <p:grpSpPr>
          <a:xfrm rot="0">
            <a:off x="4834889" y="2997331"/>
            <a:ext cx="12268808" cy="5972177"/>
            <a:chOff x="0" y="0"/>
            <a:chExt cx="1874553" cy="912490"/>
          </a:xfrm>
        </p:grpSpPr>
        <p:sp>
          <p:nvSpPr>
            <p:cNvPr id="37" name="Freeform 37"/>
            <p:cNvSpPr/>
            <p:nvPr/>
          </p:nvSpPr>
          <p:spPr>
            <a:xfrm>
              <a:off x="0" y="0"/>
              <a:ext cx="1874553" cy="912490"/>
            </a:xfrm>
            <a:custGeom>
              <a:avLst/>
              <a:gdLst/>
              <a:ahLst/>
              <a:cxnLst/>
              <a:rect l="l" t="t" r="r" b="b"/>
              <a:pathLst>
                <a:path w="1874553" h="912490">
                  <a:moveTo>
                    <a:pt x="1671353" y="0"/>
                  </a:moveTo>
                  <a:cubicBezTo>
                    <a:pt x="1783578" y="0"/>
                    <a:pt x="1874553" y="204268"/>
                    <a:pt x="1874553" y="456245"/>
                  </a:cubicBezTo>
                  <a:cubicBezTo>
                    <a:pt x="1874553" y="708222"/>
                    <a:pt x="1783578" y="912490"/>
                    <a:pt x="1671353" y="912490"/>
                  </a:cubicBezTo>
                  <a:lnTo>
                    <a:pt x="203200" y="912490"/>
                  </a:lnTo>
                  <a:cubicBezTo>
                    <a:pt x="90976" y="912490"/>
                    <a:pt x="0" y="708222"/>
                    <a:pt x="0" y="456245"/>
                  </a:cubicBezTo>
                  <a:cubicBezTo>
                    <a:pt x="0" y="204268"/>
                    <a:pt x="90976" y="0"/>
                    <a:pt x="203200" y="0"/>
                  </a:cubicBezTo>
                  <a:close/>
                </a:path>
              </a:pathLst>
            </a:custGeom>
            <a:solidFill>
              <a:srgbClr val="DBB4A5"/>
            </a:solidFill>
            <a:ln cap="sq">
              <a:noFill/>
              <a:prstDash val="solid"/>
              <a:miter/>
            </a:ln>
          </p:spPr>
        </p:sp>
        <p:sp>
          <p:nvSpPr>
            <p:cNvPr id="38" name="TextBox 38"/>
            <p:cNvSpPr txBox="1"/>
            <p:nvPr/>
          </p:nvSpPr>
          <p:spPr>
            <a:xfrm>
              <a:off x="0" y="-47625"/>
              <a:ext cx="1874553" cy="960115"/>
            </a:xfrm>
            <a:prstGeom prst="rect">
              <a:avLst/>
            </a:prstGeom>
          </p:spPr>
          <p:txBody>
            <a:bodyPr lIns="50800" tIns="50800" rIns="50800" bIns="50800" rtlCol="0" anchor="ctr"/>
            <a:lstStyle/>
            <a:p>
              <a:pPr marL="0" lvl="0" indent="0" algn="ctr">
                <a:lnSpc>
                  <a:spcPts val="2660"/>
                </a:lnSpc>
                <a:spcBef>
                  <a:spcPct val="0"/>
                </a:spcBef>
              </a:pPr>
            </a:p>
          </p:txBody>
        </p:sp>
      </p:grpSp>
      <p:sp>
        <p:nvSpPr>
          <p:cNvPr id="39" name="TextBox 39"/>
          <p:cNvSpPr txBox="1"/>
          <p:nvPr/>
        </p:nvSpPr>
        <p:spPr>
          <a:xfrm>
            <a:off x="6151413" y="3238199"/>
            <a:ext cx="10116552" cy="5318506"/>
          </a:xfrm>
          <a:prstGeom prst="rect">
            <a:avLst/>
          </a:prstGeom>
        </p:spPr>
        <p:txBody>
          <a:bodyPr lIns="0" tIns="0" rIns="0" bIns="0" rtlCol="0" anchor="t">
            <a:spAutoFit/>
          </a:bodyPr>
          <a:lstStyle/>
          <a:p>
            <a:pPr marL="0" lvl="0" indent="0" algn="l">
              <a:lnSpc>
                <a:spcPts val="5280"/>
              </a:lnSpc>
              <a:spcBef>
                <a:spcPct val="0"/>
              </a:spcBef>
            </a:pPr>
            <a:r>
              <a:rPr lang="en-US" sz="3800" spc="334">
                <a:solidFill>
                  <a:srgbClr val="FFFFFF"/>
                </a:solidFill>
                <a:latin typeface="思源宋体 1 Semi-Bold"/>
              </a:rPr>
              <a:t>Cognitive Walkthrough </a:t>
            </a:r>
            <a:r>
              <a:rPr lang="en-US" sz="3800" u="sng" spc="334">
                <a:solidFill>
                  <a:srgbClr val="FFFFFF"/>
                </a:solidFill>
                <a:latin typeface="思源宋体 1 Semi-Bold"/>
              </a:rPr>
              <a:t>is a user-centric approach</a:t>
            </a:r>
            <a:r>
              <a:rPr lang="en-US" sz="3800" spc="334">
                <a:solidFill>
                  <a:srgbClr val="FFFFFF"/>
                </a:solidFill>
                <a:latin typeface="思源宋体 1 Semi-Bold"/>
              </a:rPr>
              <a:t> that analyzes user goals and progress to uncover potential issues in the interface design, with the aim of enhancing the overall user experience. It relies on in-depth knowledge and insights about the target users.</a:t>
            </a:r>
            <a:endParaRPr lang="en-US" sz="3800" spc="334">
              <a:solidFill>
                <a:srgbClr val="FFFFFF"/>
              </a:solidFill>
              <a:latin typeface="思源宋体 1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Freeform 32"/>
          <p:cNvSpPr/>
          <p:nvPr/>
        </p:nvSpPr>
        <p:spPr>
          <a:xfrm>
            <a:off x="7146606" y="2813421"/>
            <a:ext cx="5912921" cy="6444879"/>
          </a:xfrm>
          <a:custGeom>
            <a:avLst/>
            <a:gdLst/>
            <a:ahLst/>
            <a:cxnLst/>
            <a:rect l="l" t="t" r="r" b="b"/>
            <a:pathLst>
              <a:path w="5912921" h="6444879">
                <a:moveTo>
                  <a:pt x="0" y="0"/>
                </a:moveTo>
                <a:lnTo>
                  <a:pt x="5912921" y="0"/>
                </a:lnTo>
                <a:lnTo>
                  <a:pt x="5912921" y="6444879"/>
                </a:lnTo>
                <a:lnTo>
                  <a:pt x="0" y="6444879"/>
                </a:lnTo>
                <a:lnTo>
                  <a:pt x="0" y="0"/>
                </a:lnTo>
                <a:close/>
              </a:path>
            </a:pathLst>
          </a:custGeom>
          <a:blipFill>
            <a:blip r:embed="rId2"/>
            <a:stretch>
              <a:fillRect/>
            </a:stretch>
          </a:blipFill>
        </p:spPr>
      </p:sp>
      <p:sp>
        <p:nvSpPr>
          <p:cNvPr id="33" name="TextBox 33"/>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4" name="TextBox 34"/>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5" name="TextBox 35"/>
          <p:cNvSpPr txBox="1"/>
          <p:nvPr/>
        </p:nvSpPr>
        <p:spPr>
          <a:xfrm>
            <a:off x="1709494" y="1545941"/>
            <a:ext cx="13818658"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(3)Cognitive walkthrough(Non-Empirical)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6" name="TextBox 3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189069"/>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315977" y="6635154"/>
            <a:ext cx="4004359" cy="1453865"/>
            <a:chOff x="0" y="0"/>
            <a:chExt cx="879526" cy="319330"/>
          </a:xfrm>
        </p:grpSpPr>
        <p:sp>
          <p:nvSpPr>
            <p:cNvPr id="15" name="Freeform 15"/>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6" name="TextBox 16"/>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5400000">
            <a:off x="4270159" y="5550472"/>
            <a:ext cx="405154" cy="354509"/>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rot="-5400000">
            <a:off x="4117759" y="7184831"/>
            <a:ext cx="405154" cy="354509"/>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2" name="TextBox 22"/>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315977" y="8250943"/>
            <a:ext cx="4004359" cy="1453865"/>
            <a:chOff x="0" y="0"/>
            <a:chExt cx="879526" cy="319330"/>
          </a:xfrm>
        </p:grpSpPr>
        <p:sp>
          <p:nvSpPr>
            <p:cNvPr id="24" name="Freeform 2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5" name="TextBox 2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6" name="TextBox 26"/>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7" name="Group 27"/>
          <p:cNvGrpSpPr/>
          <p:nvPr/>
        </p:nvGrpSpPr>
        <p:grpSpPr>
          <a:xfrm rot="-5400000">
            <a:off x="4117759" y="8792254"/>
            <a:ext cx="405154" cy="354509"/>
            <a:chOff x="0" y="0"/>
            <a:chExt cx="812800" cy="711200"/>
          </a:xfrm>
        </p:grpSpPr>
        <p:sp>
          <p:nvSpPr>
            <p:cNvPr id="28"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9" name="TextBox 29"/>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0" name="TextBox 30"/>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31" name="TextBox 31"/>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2" name="TextBox 32"/>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3" name="TextBox 33"/>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34" name="TextBox 34"/>
          <p:cNvSpPr txBox="1"/>
          <p:nvPr/>
        </p:nvSpPr>
        <p:spPr>
          <a:xfrm>
            <a:off x="1709494" y="1545941"/>
            <a:ext cx="13818658"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(3)Cognitive walkthrough(Non-Empirical)</a:t>
            </a:r>
            <a:endParaRPr lang="en-US" sz="4000" spc="351">
              <a:solidFill>
                <a:srgbClr val="3E5270"/>
              </a:solidFill>
              <a:latin typeface="思源宋体 1 Semi-Bold"/>
            </a:endParaRPr>
          </a:p>
          <a:p>
            <a:pPr algn="l">
              <a:lnSpc>
                <a:spcPts val="5560"/>
              </a:lnSpc>
            </a:pPr>
          </a:p>
          <a:p>
            <a:pPr algn="l">
              <a:lnSpc>
                <a:spcPts val="5560"/>
              </a:lnSpc>
            </a:pPr>
          </a:p>
        </p:txBody>
      </p:sp>
      <p:grpSp>
        <p:nvGrpSpPr>
          <p:cNvPr id="35" name="Group 35"/>
          <p:cNvGrpSpPr/>
          <p:nvPr/>
        </p:nvGrpSpPr>
        <p:grpSpPr>
          <a:xfrm rot="0">
            <a:off x="5084303" y="3115248"/>
            <a:ext cx="12494735" cy="5428219"/>
            <a:chOff x="0" y="0"/>
            <a:chExt cx="2110692" cy="916970"/>
          </a:xfrm>
        </p:grpSpPr>
        <p:sp>
          <p:nvSpPr>
            <p:cNvPr id="36" name="Freeform 36"/>
            <p:cNvSpPr/>
            <p:nvPr/>
          </p:nvSpPr>
          <p:spPr>
            <a:xfrm>
              <a:off x="0" y="0"/>
              <a:ext cx="2110692" cy="916970"/>
            </a:xfrm>
            <a:custGeom>
              <a:avLst/>
              <a:gdLst/>
              <a:ahLst/>
              <a:cxnLst/>
              <a:rect l="l" t="t" r="r" b="b"/>
              <a:pathLst>
                <a:path w="2110692" h="916970">
                  <a:moveTo>
                    <a:pt x="1907492" y="0"/>
                  </a:moveTo>
                  <a:cubicBezTo>
                    <a:pt x="2019716" y="0"/>
                    <a:pt x="2110692" y="205271"/>
                    <a:pt x="2110692" y="458485"/>
                  </a:cubicBezTo>
                  <a:cubicBezTo>
                    <a:pt x="2110692" y="711699"/>
                    <a:pt x="2019716" y="916970"/>
                    <a:pt x="1907492" y="916970"/>
                  </a:cubicBezTo>
                  <a:lnTo>
                    <a:pt x="203200" y="916970"/>
                  </a:lnTo>
                  <a:cubicBezTo>
                    <a:pt x="90976" y="916970"/>
                    <a:pt x="0" y="711699"/>
                    <a:pt x="0" y="458485"/>
                  </a:cubicBezTo>
                  <a:cubicBezTo>
                    <a:pt x="0" y="205271"/>
                    <a:pt x="90976" y="0"/>
                    <a:pt x="203200" y="0"/>
                  </a:cubicBezTo>
                  <a:close/>
                </a:path>
              </a:pathLst>
            </a:custGeom>
            <a:solidFill>
              <a:srgbClr val="DBB4A5"/>
            </a:solidFill>
            <a:ln cap="sq">
              <a:noFill/>
              <a:prstDash val="solid"/>
              <a:miter/>
            </a:ln>
          </p:spPr>
        </p:sp>
        <p:sp>
          <p:nvSpPr>
            <p:cNvPr id="37" name="TextBox 37"/>
            <p:cNvSpPr txBox="1"/>
            <p:nvPr/>
          </p:nvSpPr>
          <p:spPr>
            <a:xfrm>
              <a:off x="0" y="-47625"/>
              <a:ext cx="2110692" cy="964595"/>
            </a:xfrm>
            <a:prstGeom prst="rect">
              <a:avLst/>
            </a:prstGeom>
          </p:spPr>
          <p:txBody>
            <a:bodyPr lIns="50800" tIns="50800" rIns="50800" bIns="50800" rtlCol="0" anchor="ctr"/>
            <a:lstStyle/>
            <a:p>
              <a:pPr marL="0" lvl="0" indent="0" algn="ctr">
                <a:lnSpc>
                  <a:spcPts val="2660"/>
                </a:lnSpc>
                <a:spcBef>
                  <a:spcPct val="0"/>
                </a:spcBef>
              </a:pPr>
            </a:p>
          </p:txBody>
        </p:sp>
      </p:grpSp>
      <p:sp>
        <p:nvSpPr>
          <p:cNvPr id="38" name="TextBox 38"/>
          <p:cNvSpPr txBox="1"/>
          <p:nvPr/>
        </p:nvSpPr>
        <p:spPr>
          <a:xfrm>
            <a:off x="5737695" y="3478096"/>
            <a:ext cx="11521605" cy="4989830"/>
          </a:xfrm>
          <a:prstGeom prst="rect">
            <a:avLst/>
          </a:prstGeom>
        </p:spPr>
        <p:txBody>
          <a:bodyPr lIns="0" tIns="0" rIns="0" bIns="0" rtlCol="0" anchor="t">
            <a:spAutoFit/>
          </a:bodyPr>
          <a:lstStyle/>
          <a:p>
            <a:pPr marL="863600" lvl="1" indent="-431800" algn="l">
              <a:lnSpc>
                <a:spcPts val="5560"/>
              </a:lnSpc>
              <a:buFont typeface="Arial" panose="020B0604020202090204"/>
              <a:buChar char="•"/>
            </a:pPr>
            <a:r>
              <a:rPr lang="en-US" sz="4000" u="sng" spc="351">
                <a:solidFill>
                  <a:srgbClr val="FFFFFF"/>
                </a:solidFill>
                <a:latin typeface="思源宋体 1 Semi-Bold"/>
              </a:rPr>
              <a:t>Identify user goals and tasks</a:t>
            </a:r>
            <a:endParaRPr lang="en-US" sz="4000" u="sng" spc="351">
              <a:solidFill>
                <a:srgbClr val="FFFFFF"/>
              </a:solidFill>
              <a:latin typeface="思源宋体 1 Semi-Bold"/>
            </a:endParaRPr>
          </a:p>
          <a:p>
            <a:pPr marL="453390" lvl="1" indent="-226695" algn="l">
              <a:lnSpc>
                <a:spcPts val="2920"/>
              </a:lnSpc>
              <a:buFont typeface="Arial" panose="020B0604020202090204"/>
              <a:buChar char="•"/>
            </a:pPr>
            <a:r>
              <a:rPr lang="en-US" sz="2100" spc="184">
                <a:solidFill>
                  <a:srgbClr val="FFFFFF"/>
                </a:solidFill>
                <a:latin typeface="思源宋体 1 Semi-Bold"/>
              </a:rPr>
              <a:t>Carefully analyz</a:t>
            </a:r>
            <a:r>
              <a:rPr lang="en-US" sz="2100" spc="184">
                <a:solidFill>
                  <a:srgbClr val="FFFFFF"/>
                </a:solidFill>
                <a:latin typeface="思源宋体 1 Semi-Bold"/>
              </a:rPr>
              <a:t>e the users' primary goals and requirements, as well as the specific tasks they need to perform when using the interface.</a:t>
            </a:r>
            <a:endParaRPr lang="en-US" sz="2100" spc="184">
              <a:solidFill>
                <a:srgbClr val="FFFFFF"/>
              </a:solidFill>
              <a:latin typeface="思源宋体 1 Semi-Bold"/>
            </a:endParaRPr>
          </a:p>
          <a:p>
            <a:pPr marL="453390" lvl="1" indent="-226695" algn="l">
              <a:lnSpc>
                <a:spcPts val="2920"/>
              </a:lnSpc>
              <a:buFont typeface="Arial" panose="020B0604020202090204"/>
              <a:buChar char="•"/>
            </a:pPr>
            <a:r>
              <a:rPr lang="en-US" sz="2100" spc="184">
                <a:solidFill>
                  <a:srgbClr val="FFFFFF"/>
                </a:solidFill>
                <a:latin typeface="思源宋体 1 Semi-Bold"/>
              </a:rPr>
              <a:t>Understand the users' background knowledge, skill level, and usage habits, as these factors can impact their experience with the interface.</a:t>
            </a:r>
            <a:endParaRPr lang="en-US" sz="2100" spc="184">
              <a:solidFill>
                <a:srgbClr val="FFFFFF"/>
              </a:solidFill>
              <a:latin typeface="思源宋体 1 Semi-Bold"/>
            </a:endParaRPr>
          </a:p>
          <a:p>
            <a:pPr marL="863600" lvl="1" indent="-431800" algn="l">
              <a:lnSpc>
                <a:spcPts val="5560"/>
              </a:lnSpc>
              <a:buFont typeface="Arial" panose="020B0604020202090204"/>
              <a:buChar char="•"/>
            </a:pPr>
            <a:r>
              <a:rPr lang="en-US" sz="4000" u="sng" spc="351">
                <a:solidFill>
                  <a:srgbClr val="FFFFFF"/>
                </a:solidFill>
                <a:latin typeface="思源宋体 1 Semi-Bold"/>
              </a:rPr>
              <a:t>Analyze task completion</a:t>
            </a:r>
            <a:endParaRPr lang="en-US" sz="4000" u="sng" spc="351">
              <a:solidFill>
                <a:srgbClr val="FFFFFF"/>
              </a:solidFill>
              <a:latin typeface="思源宋体 1 Semi-Bold"/>
            </a:endParaRPr>
          </a:p>
          <a:p>
            <a:pPr marL="453390" lvl="1" indent="-226695" algn="l">
              <a:lnSpc>
                <a:spcPts val="2920"/>
              </a:lnSpc>
              <a:buFont typeface="Arial" panose="020B0604020202090204"/>
              <a:buChar char="•"/>
            </a:pPr>
            <a:r>
              <a:rPr lang="en-US" sz="2100" u="none" strike="noStrike" spc="184">
                <a:solidFill>
                  <a:srgbClr val="FFFFFF"/>
                </a:solidFill>
                <a:latin typeface="思源宋体 1 Semi-Bold"/>
              </a:rPr>
              <a:t>Evaluate whethe</a:t>
            </a:r>
            <a:r>
              <a:rPr lang="en-US" sz="2100" u="none" strike="noStrike" spc="184">
                <a:solidFill>
                  <a:srgbClr val="FFFFFF"/>
                </a:solidFill>
                <a:latin typeface="思源宋体 1 Semi-Bold"/>
              </a:rPr>
              <a:t>r users can successfully complete the expected tasks, and the time and effort required to do so.</a:t>
            </a:r>
            <a:endParaRPr lang="en-US" sz="2100" u="none" strike="noStrike" spc="184">
              <a:solidFill>
                <a:srgbClr val="FFFFFF"/>
              </a:solidFill>
              <a:latin typeface="思源宋体 1 Semi-Bold"/>
            </a:endParaRPr>
          </a:p>
          <a:p>
            <a:pPr marL="453390" lvl="1" indent="-226695" algn="l">
              <a:lnSpc>
                <a:spcPts val="2920"/>
              </a:lnSpc>
              <a:buFont typeface="Arial" panose="020B0604020202090204"/>
              <a:buChar char="•"/>
            </a:pPr>
            <a:r>
              <a:rPr lang="en-US" sz="2100" u="none" strike="noStrike" spc="184">
                <a:solidFill>
                  <a:srgbClr val="FFFFFF"/>
                </a:solidFill>
                <a:latin typeface="思源宋体 1 Semi-Bold"/>
              </a:rPr>
              <a:t>Identify the difficult</a:t>
            </a:r>
            <a:r>
              <a:rPr lang="en-US" sz="2100" strike="noStrike" spc="184">
                <a:solidFill>
                  <a:srgbClr val="FFFFFF"/>
                </a:solidFill>
                <a:latin typeface="思源宋体 1 Semi-Bold"/>
              </a:rPr>
              <a:t>i</a:t>
            </a:r>
            <a:r>
              <a:rPr lang="en-US" sz="2100" u="none" strike="noStrike" spc="184">
                <a:solidFill>
                  <a:srgbClr val="FFFFFF"/>
                </a:solidFill>
                <a:latin typeface="思源宋体 1 Semi-Bold"/>
              </a:rPr>
              <a:t>e</a:t>
            </a:r>
            <a:r>
              <a:rPr lang="en-US" sz="2100" strike="noStrike" spc="184">
                <a:solidFill>
                  <a:srgbClr val="FFFFFF"/>
                </a:solidFill>
                <a:latin typeface="思源宋体 1 Semi-Bold"/>
              </a:rPr>
              <a:t>s and</a:t>
            </a:r>
            <a:r>
              <a:rPr lang="en-US" sz="2100" u="none" strike="noStrike" spc="184">
                <a:solidFill>
                  <a:srgbClr val="FFFFFF"/>
                </a:solidFill>
                <a:latin typeface="思源宋体 1 Semi-Bold"/>
              </a:rPr>
              <a:t> </a:t>
            </a:r>
            <a:r>
              <a:rPr lang="en-US" sz="2100" strike="noStrike" spc="184">
                <a:solidFill>
                  <a:srgbClr val="FFFFFF"/>
                </a:solidFill>
                <a:latin typeface="思源宋体 1 Semi-Bold"/>
              </a:rPr>
              <a:t>obst</a:t>
            </a:r>
            <a:r>
              <a:rPr lang="en-US" sz="2100" u="none" strike="noStrike" spc="184">
                <a:solidFill>
                  <a:srgbClr val="FFFFFF"/>
                </a:solidFill>
                <a:latin typeface="思源宋体 1 Semi-Bold"/>
              </a:rPr>
              <a:t>a</a:t>
            </a:r>
            <a:r>
              <a:rPr lang="en-US" sz="2100" strike="noStrike" spc="184">
                <a:solidFill>
                  <a:srgbClr val="FFFFFF"/>
                </a:solidFill>
                <a:latin typeface="思源宋体 1 Semi-Bold"/>
              </a:rPr>
              <a:t>cl</a:t>
            </a:r>
            <a:r>
              <a:rPr lang="en-US" sz="2100" u="none" strike="noStrike" spc="184">
                <a:solidFill>
                  <a:srgbClr val="FFFFFF"/>
                </a:solidFill>
                <a:latin typeface="思源宋体 1 Semi-Bold"/>
              </a:rPr>
              <a:t>e</a:t>
            </a:r>
            <a:r>
              <a:rPr lang="en-US" sz="2100" strike="noStrike" spc="184">
                <a:solidFill>
                  <a:srgbClr val="FFFFFF"/>
                </a:solidFill>
                <a:latin typeface="思源宋体 1 Semi-Bold"/>
              </a:rPr>
              <a:t>s</a:t>
            </a:r>
            <a:r>
              <a:rPr lang="en-US" sz="2100" u="none" strike="noStrike" spc="184">
                <a:solidFill>
                  <a:srgbClr val="FFFFFF"/>
                </a:solidFill>
                <a:latin typeface="思源宋体 1 Semi-Bold"/>
              </a:rPr>
              <a:t> user</a:t>
            </a:r>
            <a:r>
              <a:rPr lang="en-US" sz="2100" strike="noStrike" spc="184">
                <a:solidFill>
                  <a:srgbClr val="FFFFFF"/>
                </a:solidFill>
                <a:latin typeface="思源宋体 1 Semi-Bold"/>
              </a:rPr>
              <a:t>s</a:t>
            </a:r>
            <a:r>
              <a:rPr lang="en-US" sz="2100" u="none" strike="noStrike" spc="184">
                <a:solidFill>
                  <a:srgbClr val="FFFFFF"/>
                </a:solidFill>
                <a:latin typeface="思源宋体 1 Semi-Bold"/>
              </a:rPr>
              <a:t> </a:t>
            </a:r>
            <a:r>
              <a:rPr lang="en-US" sz="2100" strike="noStrike" spc="184">
                <a:solidFill>
                  <a:srgbClr val="FFFFFF"/>
                </a:solidFill>
                <a:latin typeface="思源宋体 1 Semi-Bold"/>
              </a:rPr>
              <a:t>face a</a:t>
            </a:r>
            <a:r>
              <a:rPr lang="en-US" sz="2100" u="none" strike="noStrike" spc="184">
                <a:solidFill>
                  <a:srgbClr val="FFFFFF"/>
                </a:solidFill>
                <a:latin typeface="思源宋体 1 Semi-Bold"/>
              </a:rPr>
              <a:t>t</a:t>
            </a:r>
            <a:r>
              <a:rPr lang="en-US" sz="2100" strike="noStrike" spc="184">
                <a:solidFill>
                  <a:srgbClr val="FFFFFF"/>
                </a:solidFill>
                <a:latin typeface="思源宋体 1 Semi-Bold"/>
              </a:rPr>
              <a:t> specif</a:t>
            </a:r>
            <a:r>
              <a:rPr lang="en-US" sz="2100" u="none" strike="noStrike" spc="184">
                <a:solidFill>
                  <a:srgbClr val="FFFFFF"/>
                </a:solidFill>
                <a:latin typeface="思源宋体 1 Semi-Bold"/>
              </a:rPr>
              <a:t>ic</a:t>
            </a:r>
            <a:r>
              <a:rPr lang="en-US" sz="2100" strike="noStrike" spc="184">
                <a:solidFill>
                  <a:srgbClr val="FFFFFF"/>
                </a:solidFill>
                <a:latin typeface="思源宋体 1 Semi-Bold"/>
              </a:rPr>
              <a:t> st</a:t>
            </a:r>
            <a:r>
              <a:rPr lang="en-US" sz="2100" u="none" strike="noStrike" spc="184">
                <a:solidFill>
                  <a:srgbClr val="FFFFFF"/>
                </a:solidFill>
                <a:latin typeface="思源宋体 1 Semi-Bold"/>
              </a:rPr>
              <a:t>e</a:t>
            </a:r>
            <a:r>
              <a:rPr lang="en-US" sz="2100" strike="noStrike" spc="184">
                <a:solidFill>
                  <a:srgbClr val="FFFFFF"/>
                </a:solidFill>
                <a:latin typeface="思源宋体 1 Semi-Bold"/>
              </a:rPr>
              <a:t>ps, an</a:t>
            </a:r>
            <a:r>
              <a:rPr lang="en-US" sz="2100" u="none" strike="noStrike" spc="184">
                <a:solidFill>
                  <a:srgbClr val="FFFFFF"/>
                </a:solidFill>
                <a:latin typeface="思源宋体 1 Semi-Bold"/>
              </a:rPr>
              <a:t>d </a:t>
            </a:r>
            <a:r>
              <a:rPr lang="en-US" sz="2100" strike="noStrike" spc="184">
                <a:solidFill>
                  <a:srgbClr val="FFFFFF"/>
                </a:solidFill>
                <a:latin typeface="思源宋体 1 Semi-Bold"/>
              </a:rPr>
              <a:t>analyze </a:t>
            </a:r>
            <a:r>
              <a:rPr lang="en-US" sz="2100" u="none" strike="noStrike" spc="184">
                <a:solidFill>
                  <a:srgbClr val="FFFFFF"/>
                </a:solidFill>
                <a:latin typeface="思源宋体 1 Semi-Bold"/>
              </a:rPr>
              <a:t>the</a:t>
            </a:r>
            <a:r>
              <a:rPr lang="en-US" sz="2100" strike="noStrike" spc="184">
                <a:solidFill>
                  <a:srgbClr val="FFFFFF"/>
                </a:solidFill>
                <a:latin typeface="思源宋体 1 Semi-Bold"/>
              </a:rPr>
              <a:t> root cau</a:t>
            </a:r>
            <a:r>
              <a:rPr lang="en-US" sz="2100" u="none" strike="noStrike" spc="184">
                <a:solidFill>
                  <a:srgbClr val="FFFFFF"/>
                </a:solidFill>
                <a:latin typeface="思源宋体 1 Semi-Bold"/>
              </a:rPr>
              <a:t>se</a:t>
            </a:r>
            <a:r>
              <a:rPr lang="en-US" sz="2100" strike="noStrike" spc="184">
                <a:solidFill>
                  <a:srgbClr val="FFFFFF"/>
                </a:solidFill>
                <a:latin typeface="思源宋体 1 Semi-Bold"/>
              </a:rPr>
              <a:t>s</a:t>
            </a:r>
            <a:r>
              <a:rPr lang="en-US" sz="2100" u="none" strike="noStrike" spc="184">
                <a:solidFill>
                  <a:srgbClr val="FFFFFF"/>
                </a:solidFill>
                <a:latin typeface="思源宋体 1 Semi-Bold"/>
              </a:rPr>
              <a:t> </a:t>
            </a:r>
            <a:r>
              <a:rPr lang="en-US" sz="2100" strike="noStrike" spc="184">
                <a:solidFill>
                  <a:srgbClr val="FFFFFF"/>
                </a:solidFill>
                <a:latin typeface="思源宋体 1 Semi-Bold"/>
              </a:rPr>
              <a:t>o</a:t>
            </a:r>
            <a:r>
              <a:rPr lang="en-US" sz="2100" u="none" strike="noStrike" spc="184">
                <a:solidFill>
                  <a:srgbClr val="FFFFFF"/>
                </a:solidFill>
                <a:latin typeface="思源宋体 1 Semi-Bold"/>
              </a:rPr>
              <a:t>f</a:t>
            </a:r>
            <a:r>
              <a:rPr lang="en-US" sz="2100" strike="noStrike" spc="184">
                <a:solidFill>
                  <a:srgbClr val="FFFFFF"/>
                </a:solidFill>
                <a:latin typeface="思源宋体 1 Semi-Bold"/>
              </a:rPr>
              <a:t> </a:t>
            </a:r>
            <a:r>
              <a:rPr lang="en-US" sz="2100" u="none" strike="noStrike" spc="184">
                <a:solidFill>
                  <a:srgbClr val="FFFFFF"/>
                </a:solidFill>
                <a:latin typeface="思源宋体 1 Semi-Bold"/>
              </a:rPr>
              <a:t>t</a:t>
            </a:r>
            <a:r>
              <a:rPr lang="en-US" sz="2100" strike="noStrike" spc="184">
                <a:solidFill>
                  <a:srgbClr val="FFFFFF"/>
                </a:solidFill>
                <a:latin typeface="思源宋体 1 Semi-Bold"/>
              </a:rPr>
              <a:t>hese iss</a:t>
            </a:r>
            <a:r>
              <a:rPr lang="en-US" sz="2100" u="none" strike="noStrike" spc="184">
                <a:solidFill>
                  <a:srgbClr val="FFFFFF"/>
                </a:solidFill>
                <a:latin typeface="思源宋体 1 Semi-Bold"/>
              </a:rPr>
              <a:t>ues.</a:t>
            </a:r>
            <a:endParaRPr lang="en-US" sz="2100" u="none" strike="noStrike" spc="184">
              <a:solidFill>
                <a:srgbClr val="FFFFFF"/>
              </a:solidFill>
              <a:latin typeface="思源宋体 1 Semi-Bold"/>
            </a:endParaRPr>
          </a:p>
          <a:p>
            <a:pPr marL="0" lvl="0" indent="0" algn="l">
              <a:lnSpc>
                <a:spcPts val="5560"/>
              </a:lnSpc>
              <a:spcBef>
                <a:spcPct val="0"/>
              </a:spcBef>
            </a:p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122" y="385631"/>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35" name="TextBox 35"/>
          <p:cNvSpPr txBox="1"/>
          <p:nvPr/>
        </p:nvSpPr>
        <p:spPr>
          <a:xfrm>
            <a:off x="1709494" y="1545941"/>
            <a:ext cx="13818658"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(3)Cognitive walkthrough(Non-Empirical)</a:t>
            </a:r>
            <a:endParaRPr lang="en-US" sz="4000" spc="351">
              <a:solidFill>
                <a:srgbClr val="3E5270"/>
              </a:solidFill>
              <a:latin typeface="思源宋体 1 Semi-Bold"/>
            </a:endParaRPr>
          </a:p>
          <a:p>
            <a:pPr algn="l">
              <a:lnSpc>
                <a:spcPts val="5560"/>
              </a:lnSpc>
            </a:pPr>
          </a:p>
          <a:p>
            <a:pPr algn="l">
              <a:lnSpc>
                <a:spcPts val="5560"/>
              </a:lnSpc>
            </a:pPr>
          </a:p>
        </p:txBody>
      </p:sp>
      <p:grpSp>
        <p:nvGrpSpPr>
          <p:cNvPr id="36" name="Group 36"/>
          <p:cNvGrpSpPr/>
          <p:nvPr/>
        </p:nvGrpSpPr>
        <p:grpSpPr>
          <a:xfrm rot="0">
            <a:off x="4897640" y="3139089"/>
            <a:ext cx="12487136" cy="3192915"/>
            <a:chOff x="0" y="0"/>
            <a:chExt cx="2573706" cy="658087"/>
          </a:xfrm>
        </p:grpSpPr>
        <p:sp>
          <p:nvSpPr>
            <p:cNvPr id="37" name="Freeform 37"/>
            <p:cNvSpPr/>
            <p:nvPr/>
          </p:nvSpPr>
          <p:spPr>
            <a:xfrm>
              <a:off x="0" y="0"/>
              <a:ext cx="2573706" cy="658087"/>
            </a:xfrm>
            <a:custGeom>
              <a:avLst/>
              <a:gdLst/>
              <a:ahLst/>
              <a:cxnLst/>
              <a:rect l="l" t="t" r="r" b="b"/>
              <a:pathLst>
                <a:path w="2573706" h="658087">
                  <a:moveTo>
                    <a:pt x="2370506" y="0"/>
                  </a:moveTo>
                  <a:cubicBezTo>
                    <a:pt x="2482730" y="0"/>
                    <a:pt x="2573706" y="147318"/>
                    <a:pt x="2573706" y="329044"/>
                  </a:cubicBezTo>
                  <a:cubicBezTo>
                    <a:pt x="2573706" y="510769"/>
                    <a:pt x="2482730" y="658087"/>
                    <a:pt x="2370506" y="658087"/>
                  </a:cubicBezTo>
                  <a:lnTo>
                    <a:pt x="203200" y="658087"/>
                  </a:lnTo>
                  <a:cubicBezTo>
                    <a:pt x="90976" y="658087"/>
                    <a:pt x="0" y="510769"/>
                    <a:pt x="0" y="329044"/>
                  </a:cubicBezTo>
                  <a:cubicBezTo>
                    <a:pt x="0" y="147318"/>
                    <a:pt x="90976" y="0"/>
                    <a:pt x="203200" y="0"/>
                  </a:cubicBezTo>
                  <a:close/>
                </a:path>
              </a:pathLst>
            </a:custGeom>
            <a:solidFill>
              <a:srgbClr val="DBB4A5"/>
            </a:solidFill>
            <a:ln cap="sq">
              <a:noFill/>
              <a:prstDash val="solid"/>
              <a:miter/>
            </a:ln>
          </p:spPr>
        </p:sp>
        <p:sp>
          <p:nvSpPr>
            <p:cNvPr id="38" name="TextBox 38"/>
            <p:cNvSpPr txBox="1"/>
            <p:nvPr/>
          </p:nvSpPr>
          <p:spPr>
            <a:xfrm>
              <a:off x="0" y="-57150"/>
              <a:ext cx="2573706" cy="715237"/>
            </a:xfrm>
            <a:prstGeom prst="rect">
              <a:avLst/>
            </a:prstGeom>
          </p:spPr>
          <p:txBody>
            <a:bodyPr lIns="50800" tIns="50800" rIns="50800" bIns="50800" rtlCol="0" anchor="ctr"/>
            <a:lstStyle/>
            <a:p>
              <a:pPr marL="0" lvl="0" indent="0" algn="l">
                <a:lnSpc>
                  <a:spcPts val="3335"/>
                </a:lnSpc>
                <a:spcBef>
                  <a:spcPct val="0"/>
                </a:spcBef>
              </a:pPr>
              <a:r>
                <a:rPr lang="en-US" sz="2400" spc="211">
                  <a:solidFill>
                    <a:srgbClr val="FFFFFF"/>
                  </a:solidFill>
                  <a:latin typeface="思源宋体 1 Semi-Bold"/>
                </a:rPr>
                <a:t>    </a:t>
              </a:r>
              <a:r>
                <a:rPr lang="en-US" sz="2400" u="none" strike="noStrike" spc="211">
                  <a:solidFill>
                    <a:srgbClr val="FFFFFF"/>
                  </a:solidFill>
                  <a:latin typeface="思源宋体 1 Semi-Bold"/>
                </a:rPr>
                <a:t>Can Qunar cater to users with different backgrounds?</a:t>
              </a:r>
              <a:endParaRPr lang="en-US" sz="2400" u="none" strike="noStrike" spc="211">
                <a:solidFill>
                  <a:srgbClr val="FFFFFF"/>
                </a:solidFill>
                <a:latin typeface="思源宋体 1 Semi-Bold"/>
              </a:endParaRPr>
            </a:p>
            <a:p>
              <a:pPr marL="0" lvl="0" indent="0" algn="l">
                <a:lnSpc>
                  <a:spcPts val="3335"/>
                </a:lnSpc>
                <a:spcBef>
                  <a:spcPct val="0"/>
                </a:spcBef>
              </a:pPr>
            </a:p>
            <a:p>
              <a:pPr marL="0" lvl="0" indent="0" algn="l">
                <a:lnSpc>
                  <a:spcPts val="2780"/>
                </a:lnSpc>
                <a:spcBef>
                  <a:spcPct val="0"/>
                </a:spcBef>
              </a:pPr>
              <a:r>
                <a:rPr lang="en-US" sz="2000" u="none" strike="noStrike" spc="176">
                  <a:solidFill>
                    <a:srgbClr val="FFFFFF"/>
                  </a:solidFill>
                  <a:latin typeface="思源宋体 1 Semi-Bold"/>
                </a:rPr>
                <a:t>—  Yes. Qunar offers personalized services for users with  different backgrounds. For instance, it provides travel benefits and discounted fares for students, as well as a new user welcome package for first-time app users.</a:t>
              </a:r>
              <a:endParaRPr lang="en-US" sz="2000" u="none" strike="noStrike" spc="176">
                <a:solidFill>
                  <a:srgbClr val="FFFFFF"/>
                </a:solidFill>
                <a:latin typeface="思源宋体 1 Semi-Bold"/>
              </a:endParaRPr>
            </a:p>
            <a:p>
              <a:pPr marL="0" lvl="0" indent="0" algn="l">
                <a:lnSpc>
                  <a:spcPts val="3060"/>
                </a:lnSpc>
                <a:spcBef>
                  <a:spcPct val="0"/>
                </a:spcBef>
              </a:pPr>
            </a:p>
          </p:txBody>
        </p:sp>
      </p:grpSp>
      <p:grpSp>
        <p:nvGrpSpPr>
          <p:cNvPr id="39" name="Group 39"/>
          <p:cNvGrpSpPr/>
          <p:nvPr/>
        </p:nvGrpSpPr>
        <p:grpSpPr>
          <a:xfrm rot="0">
            <a:off x="4897640" y="6554689"/>
            <a:ext cx="12487136" cy="2617397"/>
            <a:chOff x="0" y="0"/>
            <a:chExt cx="2495422" cy="523059"/>
          </a:xfrm>
        </p:grpSpPr>
        <p:sp>
          <p:nvSpPr>
            <p:cNvPr id="40" name="Freeform 40"/>
            <p:cNvSpPr/>
            <p:nvPr/>
          </p:nvSpPr>
          <p:spPr>
            <a:xfrm>
              <a:off x="0" y="0"/>
              <a:ext cx="2495422" cy="523059"/>
            </a:xfrm>
            <a:custGeom>
              <a:avLst/>
              <a:gdLst/>
              <a:ahLst/>
              <a:cxnLst/>
              <a:rect l="l" t="t" r="r" b="b"/>
              <a:pathLst>
                <a:path w="2495422" h="523059">
                  <a:moveTo>
                    <a:pt x="2292222" y="0"/>
                  </a:moveTo>
                  <a:cubicBezTo>
                    <a:pt x="2404446" y="0"/>
                    <a:pt x="2495422" y="117091"/>
                    <a:pt x="2495422" y="261530"/>
                  </a:cubicBezTo>
                  <a:cubicBezTo>
                    <a:pt x="2495422" y="405968"/>
                    <a:pt x="2404446" y="523059"/>
                    <a:pt x="2292222" y="523059"/>
                  </a:cubicBezTo>
                  <a:lnTo>
                    <a:pt x="203200" y="523059"/>
                  </a:lnTo>
                  <a:cubicBezTo>
                    <a:pt x="90976" y="523059"/>
                    <a:pt x="0" y="405968"/>
                    <a:pt x="0" y="261530"/>
                  </a:cubicBezTo>
                  <a:cubicBezTo>
                    <a:pt x="0" y="117091"/>
                    <a:pt x="90976" y="0"/>
                    <a:pt x="203200" y="0"/>
                  </a:cubicBezTo>
                  <a:close/>
                </a:path>
              </a:pathLst>
            </a:custGeom>
            <a:solidFill>
              <a:srgbClr val="DBB4A5"/>
            </a:solidFill>
            <a:ln cap="sq">
              <a:noFill/>
              <a:prstDash val="solid"/>
              <a:miter/>
            </a:ln>
          </p:spPr>
        </p:sp>
        <p:sp>
          <p:nvSpPr>
            <p:cNvPr id="41" name="TextBox 41"/>
            <p:cNvSpPr txBox="1"/>
            <p:nvPr/>
          </p:nvSpPr>
          <p:spPr>
            <a:xfrm>
              <a:off x="0" y="-57150"/>
              <a:ext cx="2495422" cy="580209"/>
            </a:xfrm>
            <a:prstGeom prst="rect">
              <a:avLst/>
            </a:prstGeom>
          </p:spPr>
          <p:txBody>
            <a:bodyPr lIns="50800" tIns="50800" rIns="50800" bIns="50800" rtlCol="0" anchor="ctr"/>
            <a:lstStyle/>
            <a:p>
              <a:pPr marL="0" lvl="0" indent="0" algn="l">
                <a:lnSpc>
                  <a:spcPts val="3335"/>
                </a:lnSpc>
                <a:spcBef>
                  <a:spcPct val="0"/>
                </a:spcBef>
              </a:pPr>
              <a:r>
                <a:rPr lang="en-US" sz="2400" spc="211">
                  <a:solidFill>
                    <a:srgbClr val="FFFFFF"/>
                  </a:solidFill>
                  <a:latin typeface="思源宋体 1 Semi-Bold"/>
                </a:rPr>
                <a:t>   Can</a:t>
              </a:r>
              <a:r>
                <a:rPr lang="en-US" sz="2400" u="none" strike="noStrike" spc="211">
                  <a:solidFill>
                    <a:srgbClr val="FFFFFF"/>
                  </a:solidFill>
                  <a:latin typeface="思源宋体 1 Semi-Bold"/>
                </a:rPr>
                <a:t> the user see that progress is being made towards their goal?</a:t>
              </a:r>
              <a:endParaRPr lang="en-US" sz="2400" u="none" strike="noStrike" spc="211">
                <a:solidFill>
                  <a:srgbClr val="FFFFFF"/>
                </a:solidFill>
                <a:latin typeface="思源宋体 1 Semi-Bold"/>
              </a:endParaRPr>
            </a:p>
            <a:p>
              <a:pPr marL="0" lvl="0" indent="0" algn="l">
                <a:lnSpc>
                  <a:spcPts val="3335"/>
                </a:lnSpc>
                <a:spcBef>
                  <a:spcPct val="0"/>
                </a:spcBef>
              </a:pPr>
            </a:p>
            <a:p>
              <a:pPr marL="0" lvl="0" indent="0" algn="l">
                <a:lnSpc>
                  <a:spcPts val="2780"/>
                </a:lnSpc>
                <a:spcBef>
                  <a:spcPct val="0"/>
                </a:spcBef>
              </a:pPr>
              <a:r>
                <a:rPr lang="en-US" sz="2000" u="none" strike="noStrike" spc="176">
                  <a:solidFill>
                    <a:srgbClr val="FFFFFF"/>
                  </a:solidFill>
                  <a:latin typeface="思源宋体 1 Semi-Bold"/>
                </a:rPr>
                <a:t>—</a:t>
              </a:r>
              <a:r>
                <a:rPr lang="en-US" sz="2000" u="none" strike="noStrike" spc="176">
                  <a:solidFill>
                    <a:srgbClr val="FFFFFF"/>
                  </a:solidFill>
                  <a:latin typeface="思源宋体 1 Semi-Bold"/>
                </a:rPr>
                <a:t>Yes, the app provides timely feedback to users about the status of their booking,</a:t>
              </a:r>
              <a:endParaRPr lang="en-US" sz="2000" u="none" strike="noStrike" spc="176">
                <a:solidFill>
                  <a:srgbClr val="FFFFFF"/>
                </a:solidFill>
                <a:latin typeface="思源宋体 1 Semi-Bold"/>
              </a:endParaRPr>
            </a:p>
            <a:p>
              <a:pPr marL="0" lvl="0" indent="0" algn="l">
                <a:lnSpc>
                  <a:spcPts val="2780"/>
                </a:lnSpc>
                <a:spcBef>
                  <a:spcPct val="0"/>
                </a:spcBef>
              </a:pPr>
              <a:r>
                <a:rPr lang="en-US" sz="2000" u="none" strike="noStrike" spc="176">
                  <a:solidFill>
                    <a:srgbClr val="FFFFFF"/>
                  </a:solidFill>
                  <a:latin typeface="思源宋体 1 Semi-Bold"/>
                </a:rPr>
                <a:t>such as displaying a summary of the booking details and cost before the final</a:t>
              </a:r>
              <a:endParaRPr lang="en-US" sz="2000" u="none" strike="noStrike" spc="176">
                <a:solidFill>
                  <a:srgbClr val="FFFFFF"/>
                </a:solidFill>
                <a:latin typeface="思源宋体 1 Semi-Bold"/>
              </a:endParaRPr>
            </a:p>
            <a:p>
              <a:pPr marL="0" lvl="0" indent="0" algn="l">
                <a:lnSpc>
                  <a:spcPts val="2780"/>
                </a:lnSpc>
                <a:spcBef>
                  <a:spcPct val="0"/>
                </a:spcBef>
              </a:pPr>
              <a:r>
                <a:rPr lang="en-US" sz="2000" u="none" strike="noStrike" spc="176">
                  <a:solidFill>
                    <a:srgbClr val="FFFFFF"/>
                  </a:solidFill>
                  <a:latin typeface="思源宋体 1 Semi-Bold"/>
                </a:rPr>
                <a:t>confirmation.</a:t>
              </a:r>
              <a:endParaRPr lang="en-US" sz="2000" u="none" strike="noStrike" spc="176">
                <a:solidFill>
                  <a:srgbClr val="FFFFFF"/>
                </a:solidFill>
                <a:latin typeface="思源宋体 1 Semi-Bold"/>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DBB4A5"/>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117759" y="5555720"/>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2" action="ppaction://hlinksldjump"/>
              </a:rPr>
              <a:t>Report and Results </a:t>
            </a:r>
            <a:endParaRPr lang="en-US" sz="3355" u="sng" strike="noStrike">
              <a:solidFill>
                <a:srgbClr val="FFFFFF"/>
              </a:solidFill>
              <a:latin typeface="思源宋体 1 Bold"/>
              <a:hlinkClick r:id="rId2" action="ppaction://hlinksldjump"/>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41994"/>
          </a:xfrm>
          <a:prstGeom prst="rect">
            <a:avLst/>
          </a:prstGeom>
        </p:spPr>
        <p:txBody>
          <a:bodyPr lIns="0" tIns="0" rIns="0" bIns="0" rtlCol="0" anchor="t">
            <a:spAutoFit/>
          </a:bodyPr>
          <a:lstStyle/>
          <a:p>
            <a:pPr algn="ctr">
              <a:lnSpc>
                <a:spcPts val="5235"/>
              </a:lnSpc>
            </a:pPr>
            <a:r>
              <a:rPr lang="en-US" sz="3355" u="sng">
                <a:solidFill>
                  <a:srgbClr val="FFFFFF"/>
                </a:solidFill>
                <a:latin typeface="思源宋体 1 Bold"/>
                <a:hlinkClick r:id="rId3" action="ppaction://hlinksldjump"/>
              </a:rPr>
              <a:t> Tasks and Data needed</a:t>
            </a:r>
            <a:endParaRPr lang="en-US" sz="3355" u="sng">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2042331" y="1569355"/>
            <a:ext cx="13294440" cy="2095702"/>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(4)Incident Diaries(Empirical)</a:t>
            </a:r>
            <a:endParaRPr lang="en-US" sz="3965" spc="348">
              <a:solidFill>
                <a:srgbClr val="3E5270"/>
              </a:solidFill>
              <a:latin typeface="思源宋体 1 Semi-Bold"/>
            </a:endParaRPr>
          </a:p>
          <a:p>
            <a:pPr algn="l">
              <a:lnSpc>
                <a:spcPts val="5510"/>
              </a:lnSpc>
            </a:pPr>
          </a:p>
          <a:p>
            <a:pPr algn="l">
              <a:lnSpc>
                <a:spcPts val="5510"/>
              </a:lnSpc>
            </a:pPr>
          </a:p>
        </p:txBody>
      </p:sp>
      <p:sp>
        <p:nvSpPr>
          <p:cNvPr id="35" name="TextBox 35"/>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4" action="ppaction://hlinksldjump"/>
              </a:rPr>
              <a:t>Methods to be used</a:t>
            </a:r>
            <a:endParaRPr lang="en-US" sz="3355" u="sng" strike="noStrike">
              <a:solidFill>
                <a:srgbClr val="FFFFFF"/>
              </a:solidFill>
              <a:latin typeface="思源宋体 1 Bold"/>
              <a:hlinkClick r:id="rId4" action="ppaction://hlinksldjump"/>
            </a:endParaRPr>
          </a:p>
        </p:txBody>
      </p:sp>
      <p:grpSp>
        <p:nvGrpSpPr>
          <p:cNvPr id="36" name="Group 36"/>
          <p:cNvGrpSpPr/>
          <p:nvPr/>
        </p:nvGrpSpPr>
        <p:grpSpPr>
          <a:xfrm rot="0">
            <a:off x="4834889" y="2997331"/>
            <a:ext cx="12268808" cy="5972177"/>
            <a:chOff x="0" y="0"/>
            <a:chExt cx="1874553" cy="912490"/>
          </a:xfrm>
        </p:grpSpPr>
        <p:sp>
          <p:nvSpPr>
            <p:cNvPr id="37" name="Freeform 37"/>
            <p:cNvSpPr/>
            <p:nvPr/>
          </p:nvSpPr>
          <p:spPr>
            <a:xfrm>
              <a:off x="0" y="0"/>
              <a:ext cx="1874553" cy="912490"/>
            </a:xfrm>
            <a:custGeom>
              <a:avLst/>
              <a:gdLst/>
              <a:ahLst/>
              <a:cxnLst/>
              <a:rect l="l" t="t" r="r" b="b"/>
              <a:pathLst>
                <a:path w="1874553" h="912490">
                  <a:moveTo>
                    <a:pt x="1671353" y="0"/>
                  </a:moveTo>
                  <a:cubicBezTo>
                    <a:pt x="1783578" y="0"/>
                    <a:pt x="1874553" y="204268"/>
                    <a:pt x="1874553" y="456245"/>
                  </a:cubicBezTo>
                  <a:cubicBezTo>
                    <a:pt x="1874553" y="708222"/>
                    <a:pt x="1783578" y="912490"/>
                    <a:pt x="1671353" y="912490"/>
                  </a:cubicBezTo>
                  <a:lnTo>
                    <a:pt x="203200" y="912490"/>
                  </a:lnTo>
                  <a:cubicBezTo>
                    <a:pt x="90976" y="912490"/>
                    <a:pt x="0" y="708222"/>
                    <a:pt x="0" y="456245"/>
                  </a:cubicBezTo>
                  <a:cubicBezTo>
                    <a:pt x="0" y="204268"/>
                    <a:pt x="90976" y="0"/>
                    <a:pt x="203200" y="0"/>
                  </a:cubicBezTo>
                  <a:close/>
                </a:path>
              </a:pathLst>
            </a:custGeom>
            <a:solidFill>
              <a:srgbClr val="DBB4A5"/>
            </a:solidFill>
            <a:ln cap="sq">
              <a:noFill/>
              <a:prstDash val="solid"/>
              <a:miter/>
            </a:ln>
          </p:spPr>
        </p:sp>
        <p:sp>
          <p:nvSpPr>
            <p:cNvPr id="38" name="TextBox 38"/>
            <p:cNvSpPr txBox="1"/>
            <p:nvPr/>
          </p:nvSpPr>
          <p:spPr>
            <a:xfrm>
              <a:off x="0" y="-47625"/>
              <a:ext cx="1874553" cy="960115"/>
            </a:xfrm>
            <a:prstGeom prst="rect">
              <a:avLst/>
            </a:prstGeom>
          </p:spPr>
          <p:txBody>
            <a:bodyPr lIns="50800" tIns="50800" rIns="50800" bIns="50800" rtlCol="0" anchor="ctr"/>
            <a:lstStyle/>
            <a:p>
              <a:pPr marL="0" lvl="0" indent="0" algn="ctr">
                <a:lnSpc>
                  <a:spcPts val="2660"/>
                </a:lnSpc>
                <a:spcBef>
                  <a:spcPct val="0"/>
                </a:spcBef>
              </a:pPr>
            </a:p>
          </p:txBody>
        </p:sp>
      </p:grpSp>
      <p:sp>
        <p:nvSpPr>
          <p:cNvPr id="39" name="TextBox 39"/>
          <p:cNvSpPr txBox="1"/>
          <p:nvPr/>
        </p:nvSpPr>
        <p:spPr>
          <a:xfrm>
            <a:off x="6151413" y="3238199"/>
            <a:ext cx="10116552" cy="3318256"/>
          </a:xfrm>
          <a:prstGeom prst="rect">
            <a:avLst/>
          </a:prstGeom>
        </p:spPr>
        <p:txBody>
          <a:bodyPr lIns="0" tIns="0" rIns="0" bIns="0" rtlCol="0" anchor="t">
            <a:spAutoFit/>
          </a:bodyPr>
          <a:lstStyle/>
          <a:p>
            <a:pPr algn="l">
              <a:lnSpc>
                <a:spcPts val="5280"/>
              </a:lnSpc>
            </a:pPr>
          </a:p>
          <a:p>
            <a:pPr marL="0" lvl="0" indent="0" algn="l">
              <a:lnSpc>
                <a:spcPts val="5280"/>
              </a:lnSpc>
              <a:spcBef>
                <a:spcPct val="0"/>
              </a:spcBef>
            </a:pPr>
            <a:r>
              <a:rPr lang="en-US" sz="3800" spc="334">
                <a:solidFill>
                  <a:srgbClr val="000000"/>
                </a:solidFill>
                <a:latin typeface="思源宋体 1 Semi-Bold"/>
              </a:rPr>
              <a:t>An incident diary is a detailed record of events, incidents, or occurrences that happen within a specific context. </a:t>
            </a:r>
            <a:endParaRPr lang="en-US" sz="3800" spc="334">
              <a:solidFill>
                <a:srgbClr val="000000"/>
              </a:solidFill>
              <a:latin typeface="思源宋体 1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599219"/>
          </a:xfrm>
          <a:prstGeom prst="rect">
            <a:avLst/>
          </a:prstGeom>
        </p:spPr>
        <p:txBody>
          <a:bodyPr lIns="0" tIns="0" rIns="0" bIns="0" rtlCol="0" anchor="t">
            <a:spAutoFit/>
          </a:bodyPr>
          <a:lstStyle/>
          <a:p>
            <a:pPr algn="ctr">
              <a:lnSpc>
                <a:spcPts val="5235"/>
              </a:lnSpc>
            </a:pPr>
            <a:r>
              <a:rPr lang="en-US" sz="3355" u="sng">
                <a:solidFill>
                  <a:srgbClr val="FFFFFF"/>
                </a:solidFill>
                <a:latin typeface="思源宋体 1 Bold"/>
                <a:hlinkClick r:id="rId1" action="ppaction://hlinksldjump"/>
              </a:rPr>
              <a:t> Approach to answering questions </a:t>
            </a:r>
            <a:endParaRPr lang="en-US" sz="3355" u="sng">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2">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3" action="ppaction://hlinksldjump"/>
              </a:rPr>
              <a:t>Report and Results </a:t>
            </a:r>
            <a:endParaRPr lang="en-US" sz="3355" u="sng" strike="noStrike">
              <a:solidFill>
                <a:srgbClr val="FFFFFF"/>
              </a:solidFill>
              <a:latin typeface="思源宋体 1 Bold"/>
              <a:hlinkClick r:id="rId3" action="ppaction://hlinksldjump"/>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1709494" y="1545941"/>
            <a:ext cx="13818658"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(4)Incident Diaries(Empirical)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5" name="TextBox 35"/>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4" action="ppaction://hlinksldjump"/>
              </a:rPr>
              <a:t>Methods to be used</a:t>
            </a:r>
            <a:endParaRPr lang="en-US" sz="3355" u="sng" strike="noStrike">
              <a:solidFill>
                <a:srgbClr val="FFFFFF"/>
              </a:solidFill>
              <a:latin typeface="思源宋体 1 Bold"/>
              <a:hlinkClick r:id="rId4" action="ppaction://hlinksldjump"/>
            </a:endParaRPr>
          </a:p>
        </p:txBody>
      </p:sp>
      <p:grpSp>
        <p:nvGrpSpPr>
          <p:cNvPr id="37" name="Group 36"/>
          <p:cNvGrpSpPr/>
          <p:nvPr/>
        </p:nvGrpSpPr>
        <p:grpSpPr>
          <a:xfrm rot="0">
            <a:off x="4834889" y="2629112"/>
            <a:ext cx="12463114" cy="6283879"/>
            <a:chOff x="0" y="-5809"/>
            <a:chExt cx="1904241" cy="960115"/>
          </a:xfrm>
        </p:grpSpPr>
        <p:sp>
          <p:nvSpPr>
            <p:cNvPr id="38" name="Freeform 37"/>
            <p:cNvSpPr/>
            <p:nvPr>
              <p:custDataLst>
                <p:tags r:id="rId5"/>
              </p:custDataLst>
            </p:nvPr>
          </p:nvSpPr>
          <p:spPr>
            <a:xfrm>
              <a:off x="0" y="0"/>
              <a:ext cx="1874553" cy="912490"/>
            </a:xfrm>
            <a:custGeom>
              <a:avLst/>
              <a:gdLst/>
              <a:ahLst/>
              <a:cxnLst/>
              <a:rect l="l" t="t" r="r" b="b"/>
              <a:pathLst>
                <a:path w="1874553" h="912490">
                  <a:moveTo>
                    <a:pt x="1671353" y="0"/>
                  </a:moveTo>
                  <a:cubicBezTo>
                    <a:pt x="1783578" y="0"/>
                    <a:pt x="1874553" y="204268"/>
                    <a:pt x="1874553" y="456245"/>
                  </a:cubicBezTo>
                  <a:cubicBezTo>
                    <a:pt x="1874553" y="708222"/>
                    <a:pt x="1783578" y="912490"/>
                    <a:pt x="1671353" y="912490"/>
                  </a:cubicBezTo>
                  <a:lnTo>
                    <a:pt x="203200" y="912490"/>
                  </a:lnTo>
                  <a:cubicBezTo>
                    <a:pt x="90976" y="912490"/>
                    <a:pt x="0" y="708222"/>
                    <a:pt x="0" y="456245"/>
                  </a:cubicBezTo>
                  <a:cubicBezTo>
                    <a:pt x="0" y="204268"/>
                    <a:pt x="90976" y="0"/>
                    <a:pt x="203200" y="0"/>
                  </a:cubicBezTo>
                  <a:close/>
                </a:path>
              </a:pathLst>
            </a:custGeom>
            <a:solidFill>
              <a:srgbClr val="DBB4A5"/>
            </a:solidFill>
            <a:ln cap="sq">
              <a:noFill/>
              <a:prstDash val="solid"/>
              <a:miter/>
            </a:ln>
          </p:spPr>
        </p:sp>
        <p:sp>
          <p:nvSpPr>
            <p:cNvPr id="39" name="TextBox 38"/>
            <p:cNvSpPr txBox="1"/>
            <p:nvPr>
              <p:custDataLst>
                <p:tags r:id="rId6"/>
              </p:custDataLst>
            </p:nvPr>
          </p:nvSpPr>
          <p:spPr>
            <a:xfrm>
              <a:off x="29688" y="-5809"/>
              <a:ext cx="1874553" cy="960115"/>
            </a:xfrm>
            <a:prstGeom prst="rect">
              <a:avLst/>
            </a:prstGeom>
          </p:spPr>
          <p:txBody>
            <a:bodyPr lIns="50800" tIns="50800" rIns="50800" bIns="50800" rtlCol="0" anchor="ctr"/>
            <a:p>
              <a:pPr marL="0" lvl="0" indent="0" algn="ctr">
                <a:lnSpc>
                  <a:spcPts val="2660"/>
                </a:lnSpc>
                <a:spcBef>
                  <a:spcPct val="0"/>
                </a:spcBef>
              </a:pPr>
            </a:p>
          </p:txBody>
        </p:sp>
      </p:grpSp>
      <p:sp>
        <p:nvSpPr>
          <p:cNvPr id="36" name="TextBox 36"/>
          <p:cNvSpPr txBox="1"/>
          <p:nvPr/>
        </p:nvSpPr>
        <p:spPr>
          <a:xfrm>
            <a:off x="5867603" y="3858245"/>
            <a:ext cx="10603945" cy="3385185"/>
          </a:xfrm>
          <a:prstGeom prst="rect">
            <a:avLst/>
          </a:prstGeom>
        </p:spPr>
        <p:txBody>
          <a:bodyPr lIns="0" tIns="0" rIns="0" bIns="0" rtlCol="0" anchor="t">
            <a:spAutoFit/>
          </a:bodyPr>
          <a:lstStyle/>
          <a:p>
            <a:pPr algn="l">
              <a:lnSpc>
                <a:spcPts val="3870"/>
              </a:lnSpc>
            </a:pPr>
            <a:r>
              <a:rPr lang="en-US" sz="2765">
                <a:solidFill>
                  <a:srgbClr val="000000"/>
                </a:solidFill>
                <a:latin typeface="思源黑体 1 Bold"/>
              </a:rPr>
              <a:t>Metrics</a:t>
            </a:r>
            <a:endParaRPr lang="en-US" sz="2765">
              <a:solidFill>
                <a:srgbClr val="000000"/>
              </a:solidFill>
              <a:latin typeface="思源黑体 1 Bold"/>
            </a:endParaRPr>
          </a:p>
          <a:p>
            <a:pPr algn="l">
              <a:lnSpc>
                <a:spcPts val="3755"/>
              </a:lnSpc>
            </a:pPr>
            <a:r>
              <a:rPr lang="en-US" sz="2680">
                <a:solidFill>
                  <a:srgbClr val="000000"/>
                </a:solidFill>
                <a:latin typeface="Aharoni Polished"/>
              </a:rPr>
              <a:t>1. Observation of frustration and confusion.</a:t>
            </a:r>
            <a:endParaRPr lang="en-US" sz="2680">
              <a:solidFill>
                <a:srgbClr val="000000"/>
              </a:solidFill>
              <a:latin typeface="Aharoni Polished"/>
            </a:endParaRPr>
          </a:p>
          <a:p>
            <a:pPr algn="l">
              <a:lnSpc>
                <a:spcPts val="3755"/>
              </a:lnSpc>
            </a:pPr>
          </a:p>
          <a:p>
            <a:pPr algn="l">
              <a:lnSpc>
                <a:spcPts val="3755"/>
              </a:lnSpc>
            </a:pPr>
            <a:r>
              <a:rPr lang="en-US" sz="2680">
                <a:solidFill>
                  <a:srgbClr val="000000"/>
                </a:solidFill>
                <a:latin typeface="Aharoni Polished"/>
              </a:rPr>
              <a:t>2. Subjective measures:  people’s perceptions, opinions and judgements.</a:t>
            </a:r>
            <a:endParaRPr lang="en-US" sz="2680">
              <a:solidFill>
                <a:srgbClr val="000000"/>
              </a:solidFill>
              <a:latin typeface="Aharoni Polished"/>
            </a:endParaRPr>
          </a:p>
          <a:p>
            <a:pPr algn="l">
              <a:lnSpc>
                <a:spcPts val="3755"/>
              </a:lnSpc>
            </a:pPr>
          </a:p>
          <a:p>
            <a:pPr algn="l">
              <a:lnSpc>
                <a:spcPts val="3755"/>
              </a:lnSpc>
              <a:spcBef>
                <a:spcPct val="0"/>
              </a:spcBef>
            </a:pPr>
            <a:r>
              <a:rPr lang="en-US" sz="2680">
                <a:solidFill>
                  <a:srgbClr val="000000"/>
                </a:solidFill>
                <a:latin typeface="Aharoni Polished"/>
              </a:rPr>
              <a:t>3. Spontaneous comments.</a:t>
            </a:r>
            <a:endParaRPr lang="en-US" sz="2680">
              <a:solidFill>
                <a:srgbClr val="000000"/>
              </a:solidFill>
              <a:latin typeface="Aharoni Polish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Freeform 32"/>
          <p:cNvSpPr/>
          <p:nvPr/>
        </p:nvSpPr>
        <p:spPr>
          <a:xfrm>
            <a:off x="11642737" y="2501535"/>
            <a:ext cx="5299596" cy="6856620"/>
          </a:xfrm>
          <a:custGeom>
            <a:avLst/>
            <a:gdLst/>
            <a:ahLst/>
            <a:cxnLst/>
            <a:rect l="l" t="t" r="r" b="b"/>
            <a:pathLst>
              <a:path w="5299596" h="6856620">
                <a:moveTo>
                  <a:pt x="0" y="0"/>
                </a:moveTo>
                <a:lnTo>
                  <a:pt x="5299595" y="0"/>
                </a:lnTo>
                <a:lnTo>
                  <a:pt x="5299595" y="6856620"/>
                </a:lnTo>
                <a:lnTo>
                  <a:pt x="0" y="6856620"/>
                </a:lnTo>
                <a:lnTo>
                  <a:pt x="0" y="0"/>
                </a:lnTo>
                <a:close/>
              </a:path>
            </a:pathLst>
          </a:custGeom>
          <a:blipFill>
            <a:blip r:embed="rId2"/>
            <a:stretch>
              <a:fillRect/>
            </a:stretch>
          </a:blipFill>
        </p:spPr>
      </p:sp>
      <p:sp>
        <p:nvSpPr>
          <p:cNvPr id="33" name="Freeform 33"/>
          <p:cNvSpPr/>
          <p:nvPr/>
        </p:nvSpPr>
        <p:spPr>
          <a:xfrm>
            <a:off x="5536188" y="2682543"/>
            <a:ext cx="5220350" cy="6755747"/>
          </a:xfrm>
          <a:custGeom>
            <a:avLst/>
            <a:gdLst/>
            <a:ahLst/>
            <a:cxnLst/>
            <a:rect l="l" t="t" r="r" b="b"/>
            <a:pathLst>
              <a:path w="5220350" h="6755747">
                <a:moveTo>
                  <a:pt x="0" y="0"/>
                </a:moveTo>
                <a:lnTo>
                  <a:pt x="5220351" y="0"/>
                </a:lnTo>
                <a:lnTo>
                  <a:pt x="5220351" y="6755747"/>
                </a:lnTo>
                <a:lnTo>
                  <a:pt x="0" y="6755747"/>
                </a:lnTo>
                <a:lnTo>
                  <a:pt x="0" y="0"/>
                </a:lnTo>
                <a:close/>
              </a:path>
            </a:pathLst>
          </a:custGeom>
          <a:blipFill>
            <a:blip r:embed="rId3"/>
            <a:stretch>
              <a:fillRect/>
            </a:stretch>
          </a:blipFill>
        </p:spPr>
      </p:sp>
      <p:sp>
        <p:nvSpPr>
          <p:cNvPr id="34" name="TextBox 34"/>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5" name="TextBox 35"/>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6" name="TextBox 36"/>
          <p:cNvSpPr txBox="1"/>
          <p:nvPr/>
        </p:nvSpPr>
        <p:spPr>
          <a:xfrm>
            <a:off x="1709494" y="1545941"/>
            <a:ext cx="13818658" cy="20942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(4)Incident Diaries(Empirical)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7" name="TextBox 3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4" action="ppaction://hlinksldjump"/>
              </a:rPr>
              <a:t>Methods to be used</a:t>
            </a:r>
            <a:endParaRPr lang="en-US" sz="3355" u="sng" strike="noStrike">
              <a:solidFill>
                <a:srgbClr val="FFFFFF"/>
              </a:solidFill>
              <a:latin typeface="思源宋体 1 Bold"/>
              <a:hlinkClick r:id="rId4" action="ppaction://hlinksldjum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0E3"/>
        </a:solidFill>
        <a:effectLst/>
      </p:bgPr>
    </p:bg>
    <p:spTree>
      <p:nvGrpSpPr>
        <p:cNvPr id="1" name=""/>
        <p:cNvGrpSpPr/>
        <p:nvPr/>
      </p:nvGrpSpPr>
      <p:grpSpPr>
        <a:xfrm>
          <a:off x="0" y="0"/>
          <a:ext cx="0" cy="0"/>
          <a:chOff x="0" y="0"/>
          <a:chExt cx="0" cy="0"/>
        </a:xfrm>
      </p:grpSpPr>
      <p:sp>
        <p:nvSpPr>
          <p:cNvPr id="2" name="TextBox 2"/>
          <p:cNvSpPr txBox="1"/>
          <p:nvPr/>
        </p:nvSpPr>
        <p:spPr>
          <a:xfrm>
            <a:off x="2491196" y="5133975"/>
            <a:ext cx="5123251" cy="904875"/>
          </a:xfrm>
          <a:prstGeom prst="rect">
            <a:avLst/>
          </a:prstGeom>
        </p:spPr>
        <p:txBody>
          <a:bodyPr lIns="0" tIns="0" rIns="0" bIns="0" rtlCol="0" anchor="t">
            <a:spAutoFit/>
          </a:bodyPr>
          <a:lstStyle/>
          <a:p>
            <a:pPr marL="0" lvl="0" indent="0" algn="ctr">
              <a:lnSpc>
                <a:spcPts val="7200"/>
              </a:lnSpc>
              <a:spcBef>
                <a:spcPct val="0"/>
              </a:spcBef>
            </a:pPr>
            <a:r>
              <a:rPr lang="en-US" sz="6000" u="none" strike="noStrike">
                <a:solidFill>
                  <a:srgbClr val="EBD5CC"/>
                </a:solidFill>
                <a:latin typeface="思源宋体 1 Medium"/>
              </a:rPr>
              <a:t>CONTENTS</a:t>
            </a:r>
            <a:endParaRPr lang="en-US" sz="6000" u="none" strike="noStrike">
              <a:solidFill>
                <a:srgbClr val="EBD5CC"/>
              </a:solidFill>
              <a:latin typeface="思源宋体 1 Medium"/>
            </a:endParaRPr>
          </a:p>
        </p:txBody>
      </p:sp>
      <p:sp>
        <p:nvSpPr>
          <p:cNvPr id="3" name="TextBox 3"/>
          <p:cNvSpPr txBox="1"/>
          <p:nvPr/>
        </p:nvSpPr>
        <p:spPr>
          <a:xfrm>
            <a:off x="2839815" y="4608687"/>
            <a:ext cx="4426015" cy="895350"/>
          </a:xfrm>
          <a:prstGeom prst="rect">
            <a:avLst/>
          </a:prstGeom>
        </p:spPr>
        <p:txBody>
          <a:bodyPr lIns="0" tIns="0" rIns="0" bIns="0" rtlCol="0" anchor="t">
            <a:spAutoFit/>
          </a:bodyPr>
          <a:lstStyle/>
          <a:p>
            <a:pPr algn="ctr">
              <a:lnSpc>
                <a:spcPts val="6920"/>
              </a:lnSpc>
            </a:pPr>
            <a:r>
              <a:rPr lang="en-US" sz="5770">
                <a:solidFill>
                  <a:srgbClr val="3E5270"/>
                </a:solidFill>
                <a:latin typeface="思源宋体 1 Bold"/>
              </a:rPr>
              <a:t>CONTENTS</a:t>
            </a:r>
            <a:endParaRPr lang="en-US" sz="5770">
              <a:solidFill>
                <a:srgbClr val="3E5270"/>
              </a:solidFill>
              <a:latin typeface="思源宋体 1 Bold"/>
            </a:endParaRPr>
          </a:p>
        </p:txBody>
      </p:sp>
      <p:sp>
        <p:nvSpPr>
          <p:cNvPr id="4" name="TextBox 4"/>
          <p:cNvSpPr txBox="1"/>
          <p:nvPr/>
        </p:nvSpPr>
        <p:spPr>
          <a:xfrm>
            <a:off x="7239159" y="800154"/>
            <a:ext cx="9564443" cy="771525"/>
          </a:xfrm>
          <a:prstGeom prst="rect">
            <a:avLst/>
          </a:prstGeom>
        </p:spPr>
        <p:txBody>
          <a:bodyPr lIns="0" tIns="0" rIns="0" bIns="0" rtlCol="0" anchor="t">
            <a:spAutoFit/>
          </a:bodyPr>
          <a:lstStyle/>
          <a:p>
            <a:pPr algn="l">
              <a:lnSpc>
                <a:spcPts val="5950"/>
              </a:lnSpc>
            </a:pPr>
            <a:r>
              <a:rPr lang="en-US" sz="4960">
                <a:solidFill>
                  <a:srgbClr val="3E5270"/>
                </a:solidFill>
                <a:latin typeface="思源宋体 1 Semi-Bold"/>
              </a:rPr>
              <a:t>1.Purpose/Primary goals</a:t>
            </a:r>
            <a:endParaRPr lang="en-US" sz="4960">
              <a:solidFill>
                <a:srgbClr val="3E5270"/>
              </a:solidFill>
              <a:latin typeface="思源宋体 1 Semi-Bold"/>
            </a:endParaRPr>
          </a:p>
        </p:txBody>
      </p:sp>
      <p:grpSp>
        <p:nvGrpSpPr>
          <p:cNvPr id="5" name="Group 5"/>
          <p:cNvGrpSpPr/>
          <p:nvPr/>
        </p:nvGrpSpPr>
        <p:grpSpPr>
          <a:xfrm rot="0">
            <a:off x="-3228986" y="-3558605"/>
            <a:ext cx="7595724" cy="75957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13032410" y="8711115"/>
            <a:ext cx="7595724" cy="75957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15796036" y="-1884901"/>
            <a:ext cx="3769803" cy="376980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5CC"/>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128388" y="2004253"/>
            <a:ext cx="4033501" cy="6999569"/>
          </a:xfrm>
          <a:custGeom>
            <a:avLst/>
            <a:gdLst/>
            <a:ahLst/>
            <a:cxnLst/>
            <a:rect l="l" t="t" r="r" b="b"/>
            <a:pathLst>
              <a:path w="4033501" h="6999569">
                <a:moveTo>
                  <a:pt x="0" y="0"/>
                </a:moveTo>
                <a:lnTo>
                  <a:pt x="4033501" y="0"/>
                </a:lnTo>
                <a:lnTo>
                  <a:pt x="4033501" y="6999568"/>
                </a:lnTo>
                <a:lnTo>
                  <a:pt x="0" y="6999568"/>
                </a:lnTo>
                <a:lnTo>
                  <a:pt x="0" y="0"/>
                </a:lnTo>
                <a:close/>
              </a:path>
            </a:pathLst>
          </a:custGeom>
          <a:blipFill>
            <a:blip r:embed="rId1">
              <a:alphaModFix amt="16000"/>
            </a:blip>
            <a:stretch>
              <a:fillRect/>
            </a:stretch>
          </a:blipFill>
        </p:spPr>
      </p:sp>
      <p:sp>
        <p:nvSpPr>
          <p:cNvPr id="15" name="TextBox 15"/>
          <p:cNvSpPr txBox="1"/>
          <p:nvPr/>
        </p:nvSpPr>
        <p:spPr>
          <a:xfrm>
            <a:off x="7239159" y="1894786"/>
            <a:ext cx="10182588" cy="771525"/>
          </a:xfrm>
          <a:prstGeom prst="rect">
            <a:avLst/>
          </a:prstGeom>
        </p:spPr>
        <p:txBody>
          <a:bodyPr lIns="0" tIns="0" rIns="0" bIns="0" rtlCol="0" anchor="t">
            <a:spAutoFit/>
          </a:bodyPr>
          <a:lstStyle/>
          <a:p>
            <a:pPr algn="l">
              <a:lnSpc>
                <a:spcPts val="5950"/>
              </a:lnSpc>
            </a:pPr>
            <a:r>
              <a:rPr lang="en-US" sz="4960">
                <a:solidFill>
                  <a:srgbClr val="3E5270"/>
                </a:solidFill>
                <a:latin typeface="思源宋体 1 Semi-Bold"/>
              </a:rPr>
              <a:t>2.Constraints and opportunities</a:t>
            </a:r>
            <a:endParaRPr lang="en-US" sz="4960">
              <a:solidFill>
                <a:srgbClr val="3E5270"/>
              </a:solidFill>
              <a:latin typeface="思源宋体 1 Semi-Bold"/>
            </a:endParaRPr>
          </a:p>
        </p:txBody>
      </p:sp>
      <p:sp>
        <p:nvSpPr>
          <p:cNvPr id="16" name="TextBox 16"/>
          <p:cNvSpPr txBox="1"/>
          <p:nvPr/>
        </p:nvSpPr>
        <p:spPr>
          <a:xfrm>
            <a:off x="7239159" y="2857446"/>
            <a:ext cx="11934319" cy="1524000"/>
          </a:xfrm>
          <a:prstGeom prst="rect">
            <a:avLst/>
          </a:prstGeom>
        </p:spPr>
        <p:txBody>
          <a:bodyPr lIns="0" tIns="0" rIns="0" bIns="0" rtlCol="0" anchor="t">
            <a:spAutoFit/>
          </a:bodyPr>
          <a:lstStyle/>
          <a:p>
            <a:pPr algn="l">
              <a:lnSpc>
                <a:spcPts val="5950"/>
              </a:lnSpc>
            </a:pPr>
            <a:r>
              <a:rPr lang="en-US" sz="4960">
                <a:solidFill>
                  <a:srgbClr val="3E5270"/>
                </a:solidFill>
                <a:latin typeface="思源宋体 1 Semi-Bold"/>
              </a:rPr>
              <a:t>3.Questions for the evaluation-objectives</a:t>
            </a:r>
            <a:endParaRPr lang="en-US" sz="4960">
              <a:solidFill>
                <a:srgbClr val="3E5270"/>
              </a:solidFill>
              <a:latin typeface="思源宋体 1 Semi-Bold"/>
            </a:endParaRPr>
          </a:p>
        </p:txBody>
      </p:sp>
      <p:sp>
        <p:nvSpPr>
          <p:cNvPr id="17" name="TextBox 17"/>
          <p:cNvSpPr txBox="1"/>
          <p:nvPr/>
        </p:nvSpPr>
        <p:spPr>
          <a:xfrm>
            <a:off x="7239159" y="3771846"/>
            <a:ext cx="9993471" cy="6104255"/>
          </a:xfrm>
          <a:prstGeom prst="rect">
            <a:avLst/>
          </a:prstGeom>
        </p:spPr>
        <p:txBody>
          <a:bodyPr lIns="0" tIns="0" rIns="0" bIns="0" rtlCol="0" anchor="t">
            <a:spAutoFit/>
          </a:bodyPr>
          <a:lstStyle/>
          <a:p>
            <a:pPr algn="l">
              <a:lnSpc>
                <a:spcPts val="5950"/>
              </a:lnSpc>
            </a:pPr>
            <a:r>
              <a:rPr lang="en-US" sz="4960">
                <a:solidFill>
                  <a:srgbClr val="3E5270"/>
                </a:solidFill>
                <a:latin typeface="思源宋体 1 Semi-Bold"/>
              </a:rPr>
              <a:t>4.How to answer questions</a:t>
            </a:r>
            <a:endParaRPr lang="en-US" sz="4960">
              <a:solidFill>
                <a:srgbClr val="3E5270"/>
              </a:solidFill>
              <a:latin typeface="思源宋体 1 Semi-Bold"/>
            </a:endParaRPr>
          </a:p>
          <a:p>
            <a:pPr algn="l">
              <a:lnSpc>
                <a:spcPts val="5950"/>
              </a:lnSpc>
            </a:pPr>
            <a:r>
              <a:rPr lang="zh-CN" altLang="en-US" sz="4960">
                <a:solidFill>
                  <a:srgbClr val="3E5270"/>
                </a:solidFill>
                <a:latin typeface="思源宋体 1 Semi-Bold"/>
              </a:rPr>
              <a:t>（</a:t>
            </a:r>
            <a:r>
              <a:rPr lang="en-US" altLang="zh-CN" sz="4960">
                <a:solidFill>
                  <a:srgbClr val="3E5270"/>
                </a:solidFill>
                <a:latin typeface="思源宋体 1 Semi-Bold"/>
              </a:rPr>
              <a:t>1</a:t>
            </a:r>
            <a:r>
              <a:rPr lang="zh-CN" altLang="en-US" sz="4960">
                <a:solidFill>
                  <a:srgbClr val="3E5270"/>
                </a:solidFill>
                <a:latin typeface="思源宋体 1 Semi-Bold"/>
              </a:rPr>
              <a:t>）Feature Checklist</a:t>
            </a:r>
            <a:endParaRPr lang="zh-CN" altLang="en-US" sz="4960">
              <a:solidFill>
                <a:srgbClr val="3E5270"/>
              </a:solidFill>
              <a:latin typeface="思源宋体 1 Semi-Bold"/>
            </a:endParaRPr>
          </a:p>
          <a:p>
            <a:pPr algn="l">
              <a:lnSpc>
                <a:spcPts val="5950"/>
              </a:lnSpc>
            </a:pPr>
            <a:r>
              <a:rPr lang="zh-CN" altLang="en-US" sz="4960">
                <a:solidFill>
                  <a:srgbClr val="3E5270"/>
                </a:solidFill>
                <a:latin typeface="思源宋体 1 Semi-Bold"/>
              </a:rPr>
              <a:t>（</a:t>
            </a:r>
            <a:r>
              <a:rPr lang="en-US" altLang="zh-CN" sz="4960">
                <a:solidFill>
                  <a:srgbClr val="3E5270"/>
                </a:solidFill>
                <a:latin typeface="思源宋体 1 Semi-Bold"/>
              </a:rPr>
              <a:t>2</a:t>
            </a:r>
            <a:r>
              <a:rPr lang="zh-CN" altLang="en-US" sz="4960">
                <a:solidFill>
                  <a:srgbClr val="3E5270"/>
                </a:solidFill>
                <a:latin typeface="思源宋体 1 Semi-Bold"/>
              </a:rPr>
              <a:t>）Heuristic evaluation</a:t>
            </a:r>
            <a:endParaRPr lang="zh-CN" altLang="en-US" sz="4960">
              <a:solidFill>
                <a:srgbClr val="3E5270"/>
              </a:solidFill>
              <a:latin typeface="思源宋体 1 Semi-Bold"/>
            </a:endParaRPr>
          </a:p>
          <a:p>
            <a:pPr algn="l">
              <a:lnSpc>
                <a:spcPts val="5950"/>
              </a:lnSpc>
            </a:pPr>
            <a:r>
              <a:rPr lang="zh-CN" altLang="en-US" sz="4960">
                <a:solidFill>
                  <a:srgbClr val="3E5270"/>
                </a:solidFill>
                <a:latin typeface="思源宋体 1 Semi-Bold"/>
              </a:rPr>
              <a:t>（</a:t>
            </a:r>
            <a:r>
              <a:rPr lang="en-US" altLang="zh-CN" sz="4960">
                <a:solidFill>
                  <a:srgbClr val="3E5270"/>
                </a:solidFill>
                <a:latin typeface="思源宋体 1 Semi-Bold"/>
              </a:rPr>
              <a:t>3</a:t>
            </a:r>
            <a:r>
              <a:rPr lang="zh-CN" altLang="en-US" sz="4960">
                <a:solidFill>
                  <a:srgbClr val="3E5270"/>
                </a:solidFill>
                <a:latin typeface="思源宋体 1 Semi-Bold"/>
              </a:rPr>
              <a:t>）Cognitive walkthrough</a:t>
            </a:r>
            <a:endParaRPr lang="zh-CN" altLang="en-US" sz="4960">
              <a:solidFill>
                <a:srgbClr val="3E5270"/>
              </a:solidFill>
              <a:latin typeface="思源宋体 1 Semi-Bold"/>
            </a:endParaRPr>
          </a:p>
          <a:p>
            <a:pPr algn="l">
              <a:lnSpc>
                <a:spcPts val="5950"/>
              </a:lnSpc>
            </a:pPr>
            <a:r>
              <a:rPr lang="zh-CN" altLang="en-US" sz="4960">
                <a:solidFill>
                  <a:srgbClr val="3E5270"/>
                </a:solidFill>
                <a:latin typeface="思源宋体 1 Semi-Bold"/>
              </a:rPr>
              <a:t>（</a:t>
            </a:r>
            <a:r>
              <a:rPr lang="en-US" altLang="zh-CN" sz="4960">
                <a:solidFill>
                  <a:srgbClr val="3E5270"/>
                </a:solidFill>
                <a:latin typeface="思源宋体 1 Semi-Bold"/>
              </a:rPr>
              <a:t>4</a:t>
            </a:r>
            <a:r>
              <a:rPr lang="zh-CN" altLang="en-US" sz="4960">
                <a:solidFill>
                  <a:srgbClr val="3E5270"/>
                </a:solidFill>
                <a:latin typeface="思源宋体 1 Semi-Bold"/>
              </a:rPr>
              <a:t>）Incident Diaries</a:t>
            </a:r>
            <a:endParaRPr lang="zh-CN" altLang="en-US" sz="4960">
              <a:solidFill>
                <a:srgbClr val="3E5270"/>
              </a:solidFill>
              <a:latin typeface="思源宋体 1 Semi-Bold"/>
            </a:endParaRPr>
          </a:p>
          <a:p>
            <a:pPr algn="l">
              <a:lnSpc>
                <a:spcPts val="5950"/>
              </a:lnSpc>
            </a:pPr>
            <a:r>
              <a:rPr lang="zh-CN" altLang="en-US" sz="4960">
                <a:solidFill>
                  <a:srgbClr val="3E5270"/>
                </a:solidFill>
                <a:latin typeface="思源宋体 1 Semi-Bold"/>
              </a:rPr>
              <a:t>（</a:t>
            </a:r>
            <a:r>
              <a:rPr lang="en-US" altLang="zh-CN" sz="4960">
                <a:solidFill>
                  <a:srgbClr val="3E5270"/>
                </a:solidFill>
                <a:latin typeface="思源宋体 1 Semi-Bold"/>
              </a:rPr>
              <a:t>5</a:t>
            </a:r>
            <a:r>
              <a:rPr lang="zh-CN" altLang="en-US" sz="4960">
                <a:solidFill>
                  <a:srgbClr val="3E5270"/>
                </a:solidFill>
                <a:latin typeface="思源宋体 1 Semi-Bold"/>
              </a:rPr>
              <a:t>）Field Observation</a:t>
            </a:r>
            <a:endParaRPr lang="zh-CN" altLang="en-US" sz="4960">
              <a:solidFill>
                <a:srgbClr val="3E5270"/>
              </a:solidFill>
              <a:latin typeface="思源宋体 1 Semi-Bold"/>
            </a:endParaRPr>
          </a:p>
          <a:p>
            <a:pPr algn="l">
              <a:lnSpc>
                <a:spcPts val="5950"/>
              </a:lnSpc>
            </a:pPr>
            <a:r>
              <a:rPr lang="zh-CN" altLang="en-US" sz="4960">
                <a:solidFill>
                  <a:srgbClr val="3E5270"/>
                </a:solidFill>
                <a:latin typeface="思源宋体 1 Semi-Bold"/>
              </a:rPr>
              <a:t>（</a:t>
            </a:r>
            <a:r>
              <a:rPr lang="en-US" altLang="zh-CN" sz="4960">
                <a:solidFill>
                  <a:srgbClr val="3E5270"/>
                </a:solidFill>
                <a:latin typeface="思源宋体 1 Semi-Bold"/>
              </a:rPr>
              <a:t>6</a:t>
            </a:r>
            <a:r>
              <a:rPr lang="zh-CN" altLang="en-US" sz="4960">
                <a:solidFill>
                  <a:srgbClr val="3E5270"/>
                </a:solidFill>
                <a:latin typeface="思源宋体 1 Semi-Bold"/>
              </a:rPr>
              <a:t>）System Usability Scale</a:t>
            </a:r>
            <a:endParaRPr lang="zh-CN" altLang="en-US" sz="4960">
              <a:solidFill>
                <a:srgbClr val="3E5270"/>
              </a:solidFill>
              <a:latin typeface="思源宋体 1 Semi-Bold"/>
            </a:endParaRPr>
          </a:p>
          <a:p>
            <a:pPr algn="l">
              <a:lnSpc>
                <a:spcPts val="5950"/>
              </a:lnSpc>
            </a:pPr>
            <a:r>
              <a:rPr lang="zh-CN" altLang="en-US" sz="4960">
                <a:solidFill>
                  <a:srgbClr val="3E5270"/>
                </a:solidFill>
                <a:latin typeface="思源宋体 1 Semi-Bold"/>
              </a:rPr>
              <a:t>（</a:t>
            </a:r>
            <a:r>
              <a:rPr lang="en-US" altLang="zh-CN" sz="4960">
                <a:solidFill>
                  <a:srgbClr val="3E5270"/>
                </a:solidFill>
                <a:latin typeface="思源宋体 1 Semi-Bold"/>
              </a:rPr>
              <a:t>7</a:t>
            </a:r>
            <a:r>
              <a:rPr lang="zh-CN" altLang="en-US" sz="4960">
                <a:solidFill>
                  <a:srgbClr val="3E5270"/>
                </a:solidFill>
                <a:latin typeface="思源宋体 1 Semi-Bold"/>
              </a:rPr>
              <a:t>）Unstructured Interview</a:t>
            </a:r>
            <a:endParaRPr lang="zh-CN" altLang="en-US" sz="4960">
              <a:solidFill>
                <a:srgbClr val="3E5270"/>
              </a:solidFill>
              <a:latin typeface="思源宋体 1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189069"/>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315977" y="6635154"/>
            <a:ext cx="4004359" cy="1453865"/>
            <a:chOff x="0" y="0"/>
            <a:chExt cx="879526" cy="319330"/>
          </a:xfrm>
        </p:grpSpPr>
        <p:sp>
          <p:nvSpPr>
            <p:cNvPr id="15" name="Freeform 15"/>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6" name="TextBox 16"/>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5400000">
            <a:off x="4270159" y="5550472"/>
            <a:ext cx="405154" cy="354509"/>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rot="-5400000">
            <a:off x="4117759" y="7184831"/>
            <a:ext cx="405154" cy="354509"/>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2" name="TextBox 22"/>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315977" y="8250943"/>
            <a:ext cx="4004359" cy="1453865"/>
            <a:chOff x="0" y="0"/>
            <a:chExt cx="879526" cy="319330"/>
          </a:xfrm>
        </p:grpSpPr>
        <p:sp>
          <p:nvSpPr>
            <p:cNvPr id="24" name="Freeform 2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5" name="TextBox 2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6" name="TextBox 26"/>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7" name="Group 27"/>
          <p:cNvGrpSpPr/>
          <p:nvPr/>
        </p:nvGrpSpPr>
        <p:grpSpPr>
          <a:xfrm rot="-5400000">
            <a:off x="4117759" y="8792254"/>
            <a:ext cx="405154" cy="354509"/>
            <a:chOff x="0" y="0"/>
            <a:chExt cx="812800" cy="711200"/>
          </a:xfrm>
        </p:grpSpPr>
        <p:sp>
          <p:nvSpPr>
            <p:cNvPr id="28"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9" name="TextBox 29"/>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0" name="TextBox 30"/>
          <p:cNvSpPr txBox="1"/>
          <p:nvPr/>
        </p:nvSpPr>
        <p:spPr>
          <a:xfrm>
            <a:off x="586011" y="2582947"/>
            <a:ext cx="3464291" cy="2599219"/>
          </a:xfrm>
          <a:prstGeom prst="rect">
            <a:avLst/>
          </a:prstGeom>
        </p:spPr>
        <p:txBody>
          <a:bodyPr lIns="0" tIns="0" rIns="0" bIns="0" rtlCol="0" anchor="t">
            <a:spAutoFit/>
          </a:bodyPr>
          <a:lstStyle/>
          <a:p>
            <a:pPr algn="ctr">
              <a:lnSpc>
                <a:spcPts val="5235"/>
              </a:lnSpc>
            </a:pPr>
            <a:r>
              <a:rPr lang="en-US" sz="3355" u="sng">
                <a:solidFill>
                  <a:srgbClr val="FFFFFF"/>
                </a:solidFill>
                <a:latin typeface="思源宋体 1 Bold"/>
                <a:hlinkClick r:id="rId1" action="ppaction://hlinksldjump"/>
              </a:rPr>
              <a:t> Approach to answering questions </a:t>
            </a:r>
            <a:endParaRPr lang="en-US" sz="3355" u="sng">
              <a:solidFill>
                <a:srgbClr val="FFFFFF"/>
              </a:solidFill>
              <a:latin typeface="思源宋体 1 Bold"/>
            </a:endParaRPr>
          </a:p>
          <a:p>
            <a:pPr marL="0" lvl="0" indent="0" algn="ctr">
              <a:lnSpc>
                <a:spcPts val="5235"/>
              </a:lnSpc>
              <a:spcBef>
                <a:spcPct val="0"/>
              </a:spcBef>
            </a:pPr>
          </a:p>
        </p:txBody>
      </p:sp>
      <p:sp>
        <p:nvSpPr>
          <p:cNvPr id="31" name="TextBox 31"/>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2" name="TextBox 32"/>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3" name="TextBox 33"/>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2" action="ppaction://hlinksldjump"/>
              </a:rPr>
              <a:t>Methods to be used</a:t>
            </a:r>
            <a:endParaRPr lang="en-US" sz="3355" u="sng" strike="noStrike">
              <a:solidFill>
                <a:srgbClr val="FFFFFF"/>
              </a:solidFill>
              <a:latin typeface="思源宋体 1 Bold"/>
              <a:hlinkClick r:id="rId2" action="ppaction://hlinksldjump"/>
            </a:endParaRPr>
          </a:p>
        </p:txBody>
      </p:sp>
      <p:sp>
        <p:nvSpPr>
          <p:cNvPr id="34" name="TextBox 34"/>
          <p:cNvSpPr txBox="1"/>
          <p:nvPr/>
        </p:nvSpPr>
        <p:spPr>
          <a:xfrm>
            <a:off x="1709494" y="1545941"/>
            <a:ext cx="13818658" cy="6845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(4)Incident Diaries(Empirical)</a:t>
            </a:r>
            <a:endParaRPr lang="en-US" sz="4000" spc="351">
              <a:solidFill>
                <a:srgbClr val="3E5270"/>
              </a:solidFill>
              <a:latin typeface="思源宋体 1 Semi-Bold"/>
            </a:endParaRPr>
          </a:p>
        </p:txBody>
      </p:sp>
      <p:grpSp>
        <p:nvGrpSpPr>
          <p:cNvPr id="35" name="Group 35"/>
          <p:cNvGrpSpPr/>
          <p:nvPr/>
        </p:nvGrpSpPr>
        <p:grpSpPr>
          <a:xfrm rot="0">
            <a:off x="5084303" y="3115248"/>
            <a:ext cx="12494735" cy="5428219"/>
            <a:chOff x="0" y="0"/>
            <a:chExt cx="2110692" cy="916970"/>
          </a:xfrm>
        </p:grpSpPr>
        <p:sp>
          <p:nvSpPr>
            <p:cNvPr id="36" name="Freeform 36"/>
            <p:cNvSpPr/>
            <p:nvPr/>
          </p:nvSpPr>
          <p:spPr>
            <a:xfrm>
              <a:off x="0" y="0"/>
              <a:ext cx="2110692" cy="916970"/>
            </a:xfrm>
            <a:custGeom>
              <a:avLst/>
              <a:gdLst/>
              <a:ahLst/>
              <a:cxnLst/>
              <a:rect l="l" t="t" r="r" b="b"/>
              <a:pathLst>
                <a:path w="2110692" h="916970">
                  <a:moveTo>
                    <a:pt x="1907492" y="0"/>
                  </a:moveTo>
                  <a:cubicBezTo>
                    <a:pt x="2019716" y="0"/>
                    <a:pt x="2110692" y="205271"/>
                    <a:pt x="2110692" y="458485"/>
                  </a:cubicBezTo>
                  <a:cubicBezTo>
                    <a:pt x="2110692" y="711699"/>
                    <a:pt x="2019716" y="916970"/>
                    <a:pt x="1907492" y="916970"/>
                  </a:cubicBezTo>
                  <a:lnTo>
                    <a:pt x="203200" y="916970"/>
                  </a:lnTo>
                  <a:cubicBezTo>
                    <a:pt x="90976" y="916970"/>
                    <a:pt x="0" y="711699"/>
                    <a:pt x="0" y="458485"/>
                  </a:cubicBezTo>
                  <a:cubicBezTo>
                    <a:pt x="0" y="205271"/>
                    <a:pt x="90976" y="0"/>
                    <a:pt x="203200" y="0"/>
                  </a:cubicBezTo>
                  <a:close/>
                </a:path>
              </a:pathLst>
            </a:custGeom>
            <a:solidFill>
              <a:srgbClr val="DBB4A5"/>
            </a:solidFill>
            <a:ln cap="sq">
              <a:noFill/>
              <a:prstDash val="solid"/>
              <a:miter/>
            </a:ln>
          </p:spPr>
        </p:sp>
        <p:sp>
          <p:nvSpPr>
            <p:cNvPr id="37" name="TextBox 37"/>
            <p:cNvSpPr txBox="1"/>
            <p:nvPr/>
          </p:nvSpPr>
          <p:spPr>
            <a:xfrm>
              <a:off x="0" y="-47625"/>
              <a:ext cx="2110692" cy="964595"/>
            </a:xfrm>
            <a:prstGeom prst="rect">
              <a:avLst/>
            </a:prstGeom>
          </p:spPr>
          <p:txBody>
            <a:bodyPr lIns="50800" tIns="50800" rIns="50800" bIns="50800" rtlCol="0" anchor="ctr"/>
            <a:lstStyle/>
            <a:p>
              <a:pPr marL="0" lvl="0" indent="0" algn="ctr">
                <a:lnSpc>
                  <a:spcPts val="2660"/>
                </a:lnSpc>
                <a:spcBef>
                  <a:spcPct val="0"/>
                </a:spcBef>
              </a:pPr>
            </a:p>
          </p:txBody>
        </p:sp>
      </p:grpSp>
      <p:sp>
        <p:nvSpPr>
          <p:cNvPr id="38" name="TextBox 38"/>
          <p:cNvSpPr txBox="1"/>
          <p:nvPr/>
        </p:nvSpPr>
        <p:spPr>
          <a:xfrm>
            <a:off x="5737695" y="3401896"/>
            <a:ext cx="11521605" cy="4685030"/>
          </a:xfrm>
          <a:prstGeom prst="rect">
            <a:avLst/>
          </a:prstGeom>
        </p:spPr>
        <p:txBody>
          <a:bodyPr lIns="0" tIns="0" rIns="0" bIns="0" rtlCol="0" anchor="t">
            <a:spAutoFit/>
          </a:bodyPr>
          <a:lstStyle/>
          <a:p>
            <a:pPr marL="863600" lvl="1" indent="-431800" algn="l">
              <a:lnSpc>
                <a:spcPts val="5560"/>
              </a:lnSpc>
              <a:buFont typeface="Arial" panose="020B0604020202090204"/>
              <a:buChar char="•"/>
            </a:pPr>
            <a:r>
              <a:rPr lang="en-US" sz="4000" u="sng" spc="351">
                <a:solidFill>
                  <a:srgbClr val="000000"/>
                </a:solidFill>
                <a:latin typeface="Times New Roman Semi-Bold"/>
              </a:rPr>
              <a:t>Identify users’ perception and comments</a:t>
            </a:r>
            <a:endParaRPr lang="en-US" sz="4000" u="sng" spc="351">
              <a:solidFill>
                <a:srgbClr val="000000"/>
              </a:solidFill>
              <a:latin typeface="Times New Roman Semi-Bold"/>
            </a:endParaRPr>
          </a:p>
          <a:p>
            <a:pPr marL="453390" lvl="1" indent="-226695" algn="l">
              <a:lnSpc>
                <a:spcPts val="2920"/>
              </a:lnSpc>
              <a:buFont typeface="Arial" panose="020B0604020202090204"/>
              <a:buChar char="•"/>
            </a:pPr>
            <a:r>
              <a:rPr lang="en-US" sz="2100" spc="184">
                <a:solidFill>
                  <a:srgbClr val="000000"/>
                </a:solidFill>
                <a:latin typeface="思源宋体 1 Semi-Bold"/>
              </a:rPr>
              <a:t>Analyze the feedback,causes and suggestions,try to summarize the measures taken to handle the incident.</a:t>
            </a:r>
            <a:endParaRPr lang="en-US" sz="2100" spc="184">
              <a:solidFill>
                <a:srgbClr val="000000"/>
              </a:solidFill>
              <a:latin typeface="思源宋体 1 Semi-Bold"/>
            </a:endParaRPr>
          </a:p>
          <a:p>
            <a:pPr marL="863600" lvl="1" indent="-431800" algn="l">
              <a:lnSpc>
                <a:spcPts val="5560"/>
              </a:lnSpc>
              <a:buFont typeface="Arial" panose="020B0604020202090204"/>
              <a:buChar char="•"/>
            </a:pPr>
            <a:r>
              <a:rPr lang="en-US" sz="4000" u="sng" spc="351">
                <a:solidFill>
                  <a:srgbClr val="000000"/>
                </a:solidFill>
                <a:latin typeface="Times New Roman Semi-Bold"/>
              </a:rPr>
              <a:t>Record of negative feedback</a:t>
            </a:r>
            <a:endParaRPr lang="en-US" sz="4000" u="sng" spc="351">
              <a:solidFill>
                <a:srgbClr val="000000"/>
              </a:solidFill>
              <a:latin typeface="Times New Roman Semi-Bold"/>
            </a:endParaRPr>
          </a:p>
          <a:p>
            <a:pPr marL="453390" lvl="1" indent="-226695" algn="l">
              <a:lnSpc>
                <a:spcPts val="2920"/>
              </a:lnSpc>
              <a:buFont typeface="Arial" panose="020B0604020202090204"/>
              <a:buChar char="•"/>
            </a:pPr>
            <a:r>
              <a:rPr lang="en-US" sz="2100" u="none" strike="noStrike" spc="184">
                <a:solidFill>
                  <a:srgbClr val="000000"/>
                </a:solidFill>
                <a:latin typeface="思源宋体 1 Semi-Bold"/>
              </a:rPr>
              <a:t>Not judgement,it’s just an obeservation.</a:t>
            </a:r>
            <a:endParaRPr lang="en-US" sz="2100" u="none" strike="noStrike" spc="184">
              <a:solidFill>
                <a:srgbClr val="000000"/>
              </a:solidFill>
              <a:latin typeface="思源宋体 1 Semi-Bold"/>
            </a:endParaRPr>
          </a:p>
          <a:p>
            <a:pPr marL="453390" lvl="1" indent="-226695" algn="l">
              <a:lnSpc>
                <a:spcPts val="2920"/>
              </a:lnSpc>
              <a:buFont typeface="Arial" panose="020B0604020202090204"/>
              <a:buChar char="•"/>
            </a:pPr>
            <a:r>
              <a:rPr lang="en-US" sz="2100" u="none" strike="noStrike" spc="184">
                <a:solidFill>
                  <a:srgbClr val="000000"/>
                </a:solidFill>
                <a:latin typeface="思源宋体 1 Semi-Bold"/>
              </a:rPr>
              <a:t>Extract the keywords concerning about the negative emotion and perception.</a:t>
            </a:r>
            <a:endParaRPr lang="en-US" sz="2100" u="none" strike="noStrike" spc="184">
              <a:solidFill>
                <a:srgbClr val="000000"/>
              </a:solidFill>
              <a:latin typeface="思源宋体 1 Semi-Bold"/>
            </a:endParaRPr>
          </a:p>
          <a:p>
            <a:pPr marL="0" lvl="0" indent="0" algn="l">
              <a:lnSpc>
                <a:spcPts val="5560"/>
              </a:lnSpc>
              <a:spcBef>
                <a:spcPct val="0"/>
              </a:spcBef>
            </a:p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122" y="385631"/>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599219"/>
          </a:xfrm>
          <a:prstGeom prst="rect">
            <a:avLst/>
          </a:prstGeom>
        </p:spPr>
        <p:txBody>
          <a:bodyPr lIns="0" tIns="0" rIns="0" bIns="0" rtlCol="0" anchor="t">
            <a:spAutoFit/>
          </a:bodyPr>
          <a:lstStyle/>
          <a:p>
            <a:pPr algn="ctr">
              <a:lnSpc>
                <a:spcPts val="5235"/>
              </a:lnSpc>
            </a:pPr>
            <a:r>
              <a:rPr lang="en-US" sz="3355" u="sng">
                <a:solidFill>
                  <a:srgbClr val="FFFFFF"/>
                </a:solidFill>
                <a:latin typeface="思源宋体 1 Bold"/>
                <a:hlinkClick r:id="rId1" action="ppaction://hlinksldjump"/>
              </a:rPr>
              <a:t> Approach to answering questions </a:t>
            </a:r>
            <a:endParaRPr lang="en-US" sz="3355" u="sng">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2">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32" name="Group 32"/>
          <p:cNvGrpSpPr/>
          <p:nvPr/>
        </p:nvGrpSpPr>
        <p:grpSpPr>
          <a:xfrm rot="0">
            <a:off x="11279866" y="2706772"/>
            <a:ext cx="6104910" cy="6937731"/>
            <a:chOff x="0" y="0"/>
            <a:chExt cx="1220001" cy="1386432"/>
          </a:xfrm>
        </p:grpSpPr>
        <p:sp>
          <p:nvSpPr>
            <p:cNvPr id="33" name="Freeform 33"/>
            <p:cNvSpPr/>
            <p:nvPr/>
          </p:nvSpPr>
          <p:spPr>
            <a:xfrm>
              <a:off x="0" y="0"/>
              <a:ext cx="1220002" cy="1386432"/>
            </a:xfrm>
            <a:custGeom>
              <a:avLst/>
              <a:gdLst/>
              <a:ahLst/>
              <a:cxnLst/>
              <a:rect l="l" t="t" r="r" b="b"/>
              <a:pathLst>
                <a:path w="1220002" h="1386432">
                  <a:moveTo>
                    <a:pt x="1016802" y="0"/>
                  </a:moveTo>
                  <a:cubicBezTo>
                    <a:pt x="1129026" y="0"/>
                    <a:pt x="1220002" y="310363"/>
                    <a:pt x="1220002" y="693216"/>
                  </a:cubicBezTo>
                  <a:cubicBezTo>
                    <a:pt x="1220002" y="1076069"/>
                    <a:pt x="1129026" y="1386432"/>
                    <a:pt x="1016802" y="1386432"/>
                  </a:cubicBezTo>
                  <a:lnTo>
                    <a:pt x="203200" y="1386432"/>
                  </a:lnTo>
                  <a:cubicBezTo>
                    <a:pt x="90976" y="1386432"/>
                    <a:pt x="0" y="1076069"/>
                    <a:pt x="0" y="693216"/>
                  </a:cubicBezTo>
                  <a:cubicBezTo>
                    <a:pt x="0" y="310363"/>
                    <a:pt x="90976" y="0"/>
                    <a:pt x="203200" y="0"/>
                  </a:cubicBezTo>
                  <a:close/>
                </a:path>
              </a:pathLst>
            </a:custGeom>
            <a:solidFill>
              <a:srgbClr val="DBB4A5"/>
            </a:solidFill>
            <a:ln cap="sq">
              <a:noFill/>
              <a:prstDash val="solid"/>
              <a:miter/>
            </a:ln>
          </p:spPr>
        </p:sp>
        <p:sp>
          <p:nvSpPr>
            <p:cNvPr id="34" name="TextBox 34"/>
            <p:cNvSpPr txBox="1"/>
            <p:nvPr/>
          </p:nvSpPr>
          <p:spPr>
            <a:xfrm>
              <a:off x="0" y="-57150"/>
              <a:ext cx="1220001" cy="1443582"/>
            </a:xfrm>
            <a:prstGeom prst="rect">
              <a:avLst/>
            </a:prstGeom>
          </p:spPr>
          <p:txBody>
            <a:bodyPr lIns="50800" tIns="50800" rIns="50800" bIns="50800" rtlCol="0" anchor="ctr"/>
            <a:lstStyle/>
            <a:p>
              <a:pPr marL="0" lvl="0" indent="0" algn="l">
                <a:lnSpc>
                  <a:spcPts val="3335"/>
                </a:lnSpc>
                <a:spcBef>
                  <a:spcPct val="0"/>
                </a:spcBef>
              </a:pPr>
              <a:r>
                <a:rPr lang="en-US" sz="2400" spc="211">
                  <a:solidFill>
                    <a:srgbClr val="FFFFFF"/>
                  </a:solidFill>
                  <a:latin typeface="思源宋体 1 Semi-Bold"/>
                </a:rPr>
                <a:t>   </a:t>
              </a:r>
              <a:r>
                <a:rPr lang="en-US" sz="2400" spc="211">
                  <a:solidFill>
                    <a:srgbClr val="000000"/>
                  </a:solidFill>
                  <a:latin typeface="思源宋体 1 Semi-Bold"/>
                </a:rPr>
                <a:t>What’the indicent about</a:t>
              </a:r>
              <a:r>
                <a:rPr lang="en-US" sz="2400" u="none" strike="noStrike" spc="211">
                  <a:solidFill>
                    <a:srgbClr val="000000"/>
                  </a:solidFill>
                  <a:latin typeface="思源宋体 1 Semi-Bold"/>
                </a:rPr>
                <a:t>?</a:t>
              </a:r>
              <a:endParaRPr lang="en-US" sz="2400" u="none" strike="noStrike" spc="211">
                <a:solidFill>
                  <a:srgbClr val="000000"/>
                </a:solidFill>
                <a:latin typeface="思源宋体 1 Semi-Bold"/>
              </a:endParaRPr>
            </a:p>
            <a:p>
              <a:pPr marL="0" lvl="0" indent="0" algn="l">
                <a:lnSpc>
                  <a:spcPts val="3335"/>
                </a:lnSpc>
                <a:spcBef>
                  <a:spcPct val="0"/>
                </a:spcBef>
              </a:pPr>
            </a:p>
            <a:p>
              <a:pPr marL="431800" lvl="1" indent="-215900" algn="l">
                <a:lnSpc>
                  <a:spcPts val="2780"/>
                </a:lnSpc>
                <a:spcBef>
                  <a:spcPct val="0"/>
                </a:spcBef>
                <a:buAutoNum type="arabicPeriod"/>
              </a:pPr>
              <a:r>
                <a:rPr lang="en-US" sz="2000" u="none" strike="noStrike" spc="176">
                  <a:solidFill>
                    <a:srgbClr val="000000"/>
                  </a:solidFill>
                  <a:latin typeface="思源宋体 1 Semi-Bold"/>
                </a:rPr>
                <a:t>Payment misunderstanding on booking platform</a:t>
              </a:r>
              <a:r>
                <a:rPr lang="en-US" sz="2000" u="none" strike="noStrike" spc="176">
                  <a:solidFill>
                    <a:srgbClr val="FFFFFF"/>
                  </a:solidFill>
                  <a:latin typeface="思源宋体 1 Semi-Bold"/>
                </a:rPr>
                <a:t>(</a:t>
              </a:r>
              <a:r>
                <a:rPr lang="en-US" sz="2000" u="none" strike="noStrike" spc="176">
                  <a:solidFill>
                    <a:srgbClr val="FF3131"/>
                  </a:solidFill>
                  <a:latin typeface="思源宋体 1 Semi-Bold"/>
                </a:rPr>
                <a:t>Low Effectiveness</a:t>
              </a:r>
              <a:r>
                <a:rPr lang="en-US" sz="2000" u="none" strike="noStrike" spc="176">
                  <a:solidFill>
                    <a:srgbClr val="FFFFFF"/>
                  </a:solidFill>
                  <a:latin typeface="思源宋体 1 Semi-Bold"/>
                </a:rPr>
                <a:t>)</a:t>
              </a:r>
              <a:endParaRPr lang="en-US" sz="2000" u="none" strike="noStrike" spc="176">
                <a:solidFill>
                  <a:srgbClr val="FFFFFF"/>
                </a:solidFill>
                <a:latin typeface="思源宋体 1 Semi-Bold"/>
              </a:endParaRPr>
            </a:p>
            <a:p>
              <a:pPr marL="431800" lvl="1" indent="-215900" algn="l">
                <a:lnSpc>
                  <a:spcPts val="2780"/>
                </a:lnSpc>
                <a:spcBef>
                  <a:spcPct val="0"/>
                </a:spcBef>
                <a:buAutoNum type="arabicPeriod"/>
              </a:pPr>
              <a:r>
                <a:rPr lang="en-US" sz="2000" u="none" strike="noStrike" spc="176">
                  <a:solidFill>
                    <a:srgbClr val="000000"/>
                  </a:solidFill>
                  <a:latin typeface="思源宋体 1 Semi-Bold"/>
                </a:rPr>
                <a:t>Difficulty in canceling order and obtaining refund</a:t>
              </a:r>
              <a:r>
                <a:rPr lang="en-US" sz="2000" u="none" strike="noStrike" spc="176">
                  <a:solidFill>
                    <a:srgbClr val="FFFFFF"/>
                  </a:solidFill>
                  <a:latin typeface="思源宋体 1 Semi-Bold"/>
                </a:rPr>
                <a:t>(</a:t>
              </a:r>
              <a:r>
                <a:rPr lang="en-US" sz="2000" u="none" strike="noStrike" spc="176">
                  <a:solidFill>
                    <a:srgbClr val="FF3131"/>
                  </a:solidFill>
                  <a:latin typeface="思源宋体 1 Semi-Bold"/>
                </a:rPr>
                <a:t>Low Effecieny,Not eay to use</a:t>
              </a:r>
              <a:r>
                <a:rPr lang="en-US" sz="2000" u="none" strike="noStrike" spc="176">
                  <a:solidFill>
                    <a:srgbClr val="FFFFFF"/>
                  </a:solidFill>
                  <a:latin typeface="思源宋体 1 Semi-Bold"/>
                </a:rPr>
                <a:t>)</a:t>
              </a:r>
              <a:endParaRPr lang="en-US" sz="2000" u="none" strike="noStrike" spc="176">
                <a:solidFill>
                  <a:srgbClr val="FFFFFF"/>
                </a:solidFill>
                <a:latin typeface="思源宋体 1 Semi-Bold"/>
              </a:endParaRPr>
            </a:p>
            <a:p>
              <a:pPr marL="431800" lvl="1" indent="-215900" algn="l">
                <a:lnSpc>
                  <a:spcPts val="2780"/>
                </a:lnSpc>
                <a:spcBef>
                  <a:spcPct val="0"/>
                </a:spcBef>
                <a:buAutoNum type="arabicPeriod"/>
              </a:pPr>
              <a:r>
                <a:rPr lang="en-US" sz="2000" u="none" strike="noStrike" spc="176">
                  <a:solidFill>
                    <a:srgbClr val="000000"/>
                  </a:solidFill>
                  <a:latin typeface="思源宋体 1 Semi-Bold"/>
                </a:rPr>
                <a:t>Poor customer service response</a:t>
              </a:r>
              <a:r>
                <a:rPr lang="en-US" sz="2000" u="none" strike="noStrike" spc="176">
                  <a:solidFill>
                    <a:srgbClr val="FFFFFF"/>
                  </a:solidFill>
                  <a:latin typeface="思源宋体 1 Semi-Bold"/>
                </a:rPr>
                <a:t>(</a:t>
              </a:r>
              <a:r>
                <a:rPr lang="en-US" sz="2000" u="none" strike="noStrike" spc="176">
                  <a:solidFill>
                    <a:srgbClr val="FF3131"/>
                  </a:solidFill>
                  <a:latin typeface="思源宋体 1 Semi-Bold"/>
                </a:rPr>
                <a:t>Low Satisfaction,Irritating</a:t>
              </a:r>
              <a:r>
                <a:rPr lang="en-US" sz="2000" u="none" strike="noStrike" spc="176">
                  <a:solidFill>
                    <a:srgbClr val="FFFFFF"/>
                  </a:solidFill>
                  <a:latin typeface="思源宋体 1 Semi-Bold"/>
                </a:rPr>
                <a:t>)</a:t>
              </a:r>
              <a:endParaRPr lang="en-US" sz="2000" u="none" strike="noStrike" spc="176">
                <a:solidFill>
                  <a:srgbClr val="FFFFFF"/>
                </a:solidFill>
                <a:latin typeface="思源宋体 1 Semi-Bold"/>
              </a:endParaRPr>
            </a:p>
            <a:p>
              <a:pPr marL="431800" lvl="1" indent="-215900" algn="l">
                <a:lnSpc>
                  <a:spcPts val="2780"/>
                </a:lnSpc>
                <a:spcBef>
                  <a:spcPct val="0"/>
                </a:spcBef>
                <a:buAutoNum type="arabicPeriod"/>
              </a:pPr>
              <a:r>
                <a:rPr lang="en-US" sz="2000" u="none" strike="noStrike" spc="176">
                  <a:solidFill>
                    <a:srgbClr val="000000"/>
                  </a:solidFill>
                  <a:latin typeface="思源宋体 1 Semi-Bold"/>
                </a:rPr>
                <a:t>Lack of transparency and accountability in platform policies</a:t>
              </a:r>
              <a:r>
                <a:rPr lang="en-US" sz="2000" u="none" strike="noStrike" spc="176">
                  <a:solidFill>
                    <a:srgbClr val="FFFFFF"/>
                  </a:solidFill>
                  <a:latin typeface="思源宋体 1 Semi-Bold"/>
                </a:rPr>
                <a:t>(</a:t>
              </a:r>
              <a:r>
                <a:rPr lang="en-US" sz="2000" u="none" strike="noStrike" spc="176">
                  <a:solidFill>
                    <a:srgbClr val="FF3131"/>
                  </a:solidFill>
                  <a:latin typeface="思源宋体 1 Semi-Bold"/>
                </a:rPr>
                <a:t>Not easy to learn</a:t>
              </a:r>
              <a:r>
                <a:rPr lang="en-US" sz="2000" u="none" strike="noStrike" spc="176">
                  <a:solidFill>
                    <a:srgbClr val="FFFFFF"/>
                  </a:solidFill>
                  <a:latin typeface="思源宋体 1 Semi-Bold"/>
                </a:rPr>
                <a:t>)</a:t>
              </a:r>
              <a:endParaRPr lang="en-US" sz="2000" u="none" strike="noStrike" spc="176">
                <a:solidFill>
                  <a:srgbClr val="FFFFFF"/>
                </a:solidFill>
                <a:latin typeface="思源宋体 1 Semi-Bold"/>
              </a:endParaRPr>
            </a:p>
            <a:p>
              <a:pPr algn="l">
                <a:lnSpc>
                  <a:spcPts val="2780"/>
                </a:lnSpc>
                <a:spcBef>
                  <a:spcPct val="0"/>
                </a:spcBef>
              </a:pPr>
              <a:r>
                <a:rPr lang="en-US" sz="2000" u="none" strike="noStrike" spc="176">
                  <a:solidFill>
                    <a:srgbClr val="FFFFFF"/>
                  </a:solidFill>
                  <a:latin typeface="思源宋体 1 Semi-Bold"/>
                </a:rPr>
                <a:t>)</a:t>
              </a:r>
              <a:endParaRPr lang="en-US" sz="2000" u="none" strike="noStrike" spc="176">
                <a:solidFill>
                  <a:srgbClr val="FFFFFF"/>
                </a:solidFill>
                <a:latin typeface="思源宋体 1 Semi-Bold"/>
              </a:endParaRPr>
            </a:p>
            <a:p>
              <a:pPr marL="0" lvl="0" indent="0" algn="l">
                <a:lnSpc>
                  <a:spcPts val="2780"/>
                </a:lnSpc>
                <a:spcBef>
                  <a:spcPct val="0"/>
                </a:spcBef>
              </a:pPr>
            </a:p>
          </p:txBody>
        </p:sp>
      </p:grpSp>
      <p:sp>
        <p:nvSpPr>
          <p:cNvPr id="35" name="Freeform 35"/>
          <p:cNvSpPr/>
          <p:nvPr/>
        </p:nvSpPr>
        <p:spPr>
          <a:xfrm>
            <a:off x="4897640" y="2380049"/>
            <a:ext cx="5611791" cy="7264454"/>
          </a:xfrm>
          <a:custGeom>
            <a:avLst/>
            <a:gdLst/>
            <a:ahLst/>
            <a:cxnLst/>
            <a:rect l="l" t="t" r="r" b="b"/>
            <a:pathLst>
              <a:path w="5611791" h="7264454">
                <a:moveTo>
                  <a:pt x="0" y="0"/>
                </a:moveTo>
                <a:lnTo>
                  <a:pt x="5611791" y="0"/>
                </a:lnTo>
                <a:lnTo>
                  <a:pt x="5611791" y="7264454"/>
                </a:lnTo>
                <a:lnTo>
                  <a:pt x="0" y="7264454"/>
                </a:lnTo>
                <a:lnTo>
                  <a:pt x="0" y="0"/>
                </a:lnTo>
                <a:close/>
              </a:path>
            </a:pathLst>
          </a:custGeom>
          <a:blipFill>
            <a:blip r:embed="rId3"/>
            <a:stretch>
              <a:fillRect/>
            </a:stretch>
          </a:blipFill>
        </p:spPr>
      </p:sp>
      <p:sp>
        <p:nvSpPr>
          <p:cNvPr id="36" name="TextBox 36"/>
          <p:cNvSpPr txBox="1"/>
          <p:nvPr/>
        </p:nvSpPr>
        <p:spPr>
          <a:xfrm>
            <a:off x="586011" y="5019675"/>
            <a:ext cx="3464291" cy="1941994"/>
          </a:xfrm>
          <a:prstGeom prst="rect">
            <a:avLst/>
          </a:prstGeom>
        </p:spPr>
        <p:txBody>
          <a:bodyPr lIns="0" tIns="0" rIns="0" bIns="0" rtlCol="0" anchor="t">
            <a:spAutoFit/>
          </a:bodyPr>
          <a:lstStyle/>
          <a:p>
            <a:pPr algn="ctr">
              <a:lnSpc>
                <a:spcPts val="5235"/>
              </a:lnSpc>
            </a:pPr>
            <a:r>
              <a:rPr lang="en-US" sz="3355" u="sng">
                <a:solidFill>
                  <a:srgbClr val="FFFFFF"/>
                </a:solidFill>
                <a:latin typeface="思源宋体 1 Bold"/>
                <a:hlinkClick r:id="rId4" action="ppaction://hlinksldjump"/>
              </a:rPr>
              <a:t> Tasks and Data needed</a:t>
            </a:r>
            <a:endParaRPr lang="en-US" sz="3355" u="sng">
              <a:solidFill>
                <a:srgbClr val="FFFFFF"/>
              </a:solidFill>
              <a:latin typeface="思源宋体 1 Bold"/>
            </a:endParaRPr>
          </a:p>
          <a:p>
            <a:pPr marL="0" lvl="0" indent="0" algn="ctr">
              <a:lnSpc>
                <a:spcPts val="5235"/>
              </a:lnSpc>
              <a:spcBef>
                <a:spcPct val="0"/>
              </a:spcBef>
            </a:pPr>
          </a:p>
        </p:txBody>
      </p:sp>
      <p:sp>
        <p:nvSpPr>
          <p:cNvPr id="37" name="TextBox 37"/>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8" name="TextBox 38"/>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5" action="ppaction://hlinksldjump"/>
              </a:rPr>
              <a:t>Methods to be used</a:t>
            </a:r>
            <a:endParaRPr lang="en-US" sz="3355" u="sng" strike="noStrike">
              <a:solidFill>
                <a:srgbClr val="FFFFFF"/>
              </a:solidFill>
              <a:latin typeface="思源宋体 1 Bold"/>
              <a:hlinkClick r:id="rId5" action="ppaction://hlinksldjump"/>
            </a:endParaRPr>
          </a:p>
        </p:txBody>
      </p:sp>
      <p:sp>
        <p:nvSpPr>
          <p:cNvPr id="39" name="TextBox 39"/>
          <p:cNvSpPr txBox="1"/>
          <p:nvPr/>
        </p:nvSpPr>
        <p:spPr>
          <a:xfrm>
            <a:off x="1709494" y="1545941"/>
            <a:ext cx="13818658" cy="68453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(4)Incident Diaries(Empirical)</a:t>
            </a:r>
            <a:endParaRPr lang="en-US" sz="4000" spc="351">
              <a:solidFill>
                <a:srgbClr val="3E5270"/>
              </a:solidFill>
              <a:latin typeface="思源宋体 1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DBB4A5"/>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117759" y="5555720"/>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41994"/>
          </a:xfrm>
          <a:prstGeom prst="rect">
            <a:avLst/>
          </a:prstGeom>
        </p:spPr>
        <p:txBody>
          <a:bodyPr lIns="0" tIns="0" rIns="0" bIns="0" rtlCol="0" anchor="t">
            <a:spAutoFit/>
          </a:bodyPr>
          <a:lstStyle/>
          <a:p>
            <a:pPr algn="ctr">
              <a:lnSpc>
                <a:spcPts val="5235"/>
              </a:lnSpc>
            </a:pPr>
            <a:r>
              <a:rPr lang="en-US" sz="3355" u="sng">
                <a:solidFill>
                  <a:srgbClr val="FFFFFF"/>
                </a:solidFill>
                <a:latin typeface="思源宋体 1 Bold"/>
                <a:hlinkClick r:id="rId2" action="ppaction://hlinksldjump"/>
              </a:rPr>
              <a:t> Tasks and Data needed</a:t>
            </a:r>
            <a:endParaRPr lang="en-US" sz="3355" u="sng">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(5)Field Observation(Empirical)</a:t>
            </a:r>
            <a:endParaRPr lang="en-US" sz="3965" spc="348">
              <a:solidFill>
                <a:srgbClr val="3E5270"/>
              </a:solidFill>
              <a:latin typeface="思源宋体 1 Semi-Bold"/>
            </a:endParaRPr>
          </a:p>
          <a:p>
            <a:pPr algn="l">
              <a:lnSpc>
                <a:spcPts val="5510"/>
              </a:lnSpc>
            </a:pPr>
          </a:p>
          <a:p>
            <a:pPr algn="l">
              <a:lnSpc>
                <a:spcPts val="5510"/>
              </a:lnSpc>
            </a:pPr>
          </a:p>
        </p:txBody>
      </p:sp>
      <p:sp>
        <p:nvSpPr>
          <p:cNvPr id="35" name="TextBox 35"/>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3" action="ppaction://hlinksldjump"/>
              </a:rPr>
              <a:t>Methods to be used</a:t>
            </a:r>
            <a:endParaRPr lang="en-US" sz="3355" u="sng" strike="noStrike">
              <a:solidFill>
                <a:srgbClr val="FFFFFF"/>
              </a:solidFill>
              <a:latin typeface="思源宋体 1 Bold"/>
              <a:hlinkClick r:id="rId3" action="ppaction://hlinksldjump"/>
            </a:endParaRPr>
          </a:p>
        </p:txBody>
      </p:sp>
      <p:grpSp>
        <p:nvGrpSpPr>
          <p:cNvPr id="36" name="Group 36"/>
          <p:cNvGrpSpPr/>
          <p:nvPr/>
        </p:nvGrpSpPr>
        <p:grpSpPr>
          <a:xfrm rot="0">
            <a:off x="4990492" y="2706772"/>
            <a:ext cx="12268808" cy="3243436"/>
            <a:chOff x="0" y="0"/>
            <a:chExt cx="1874553" cy="495565"/>
          </a:xfrm>
        </p:grpSpPr>
        <p:sp>
          <p:nvSpPr>
            <p:cNvPr id="37" name="Freeform 37"/>
            <p:cNvSpPr/>
            <p:nvPr/>
          </p:nvSpPr>
          <p:spPr>
            <a:xfrm>
              <a:off x="0" y="0"/>
              <a:ext cx="1874553" cy="495565"/>
            </a:xfrm>
            <a:custGeom>
              <a:avLst/>
              <a:gdLst/>
              <a:ahLst/>
              <a:cxnLst/>
              <a:rect l="l" t="t" r="r" b="b"/>
              <a:pathLst>
                <a:path w="1874553" h="495565">
                  <a:moveTo>
                    <a:pt x="1671353" y="0"/>
                  </a:moveTo>
                  <a:cubicBezTo>
                    <a:pt x="1783578" y="0"/>
                    <a:pt x="1874553" y="110936"/>
                    <a:pt x="1874553" y="247783"/>
                  </a:cubicBezTo>
                  <a:cubicBezTo>
                    <a:pt x="1874553" y="384629"/>
                    <a:pt x="1783578" y="495565"/>
                    <a:pt x="1671353" y="495565"/>
                  </a:cubicBezTo>
                  <a:lnTo>
                    <a:pt x="203200" y="495565"/>
                  </a:lnTo>
                  <a:cubicBezTo>
                    <a:pt x="90976" y="495565"/>
                    <a:pt x="0" y="384629"/>
                    <a:pt x="0" y="247783"/>
                  </a:cubicBezTo>
                  <a:cubicBezTo>
                    <a:pt x="0" y="110936"/>
                    <a:pt x="90976" y="0"/>
                    <a:pt x="203200" y="0"/>
                  </a:cubicBezTo>
                  <a:close/>
                </a:path>
              </a:pathLst>
            </a:custGeom>
            <a:solidFill>
              <a:srgbClr val="DBB4A5"/>
            </a:solidFill>
            <a:ln cap="sq">
              <a:noFill/>
              <a:prstDash val="solid"/>
              <a:miter/>
            </a:ln>
          </p:spPr>
        </p:sp>
        <p:sp>
          <p:nvSpPr>
            <p:cNvPr id="38" name="TextBox 38"/>
            <p:cNvSpPr txBox="1"/>
            <p:nvPr/>
          </p:nvSpPr>
          <p:spPr>
            <a:xfrm>
              <a:off x="0" y="-47625"/>
              <a:ext cx="1874553" cy="543190"/>
            </a:xfrm>
            <a:prstGeom prst="rect">
              <a:avLst/>
            </a:prstGeom>
          </p:spPr>
          <p:txBody>
            <a:bodyPr lIns="50800" tIns="50800" rIns="50800" bIns="50800" rtlCol="0" anchor="ctr"/>
            <a:lstStyle/>
            <a:p>
              <a:pPr marL="0" lvl="0" indent="0" algn="ctr">
                <a:lnSpc>
                  <a:spcPts val="2660"/>
                </a:lnSpc>
                <a:spcBef>
                  <a:spcPct val="0"/>
                </a:spcBef>
              </a:pPr>
            </a:p>
          </p:txBody>
        </p:sp>
      </p:grpSp>
      <p:sp>
        <p:nvSpPr>
          <p:cNvPr id="39" name="TextBox 39"/>
          <p:cNvSpPr txBox="1"/>
          <p:nvPr/>
        </p:nvSpPr>
        <p:spPr>
          <a:xfrm>
            <a:off x="6551689" y="2819512"/>
            <a:ext cx="9146414" cy="2913464"/>
          </a:xfrm>
          <a:prstGeom prst="rect">
            <a:avLst/>
          </a:prstGeom>
        </p:spPr>
        <p:txBody>
          <a:bodyPr lIns="0" tIns="0" rIns="0" bIns="0" rtlCol="0" anchor="t">
            <a:spAutoFit/>
          </a:bodyPr>
          <a:lstStyle/>
          <a:p>
            <a:pPr algn="l">
              <a:lnSpc>
                <a:spcPts val="4050"/>
              </a:lnSpc>
            </a:pPr>
            <a:r>
              <a:rPr lang="en-US" sz="2910" spc="256">
                <a:solidFill>
                  <a:srgbClr val="000000"/>
                </a:solidFill>
                <a:latin typeface="思源宋体 2 Bold"/>
              </a:rPr>
              <a:t>Definition</a:t>
            </a:r>
            <a:endParaRPr lang="en-US" sz="2910" spc="256">
              <a:solidFill>
                <a:srgbClr val="000000"/>
              </a:solidFill>
              <a:latin typeface="思源宋体 2 Bold"/>
            </a:endParaRPr>
          </a:p>
          <a:p>
            <a:pPr algn="l">
              <a:lnSpc>
                <a:spcPts val="4050"/>
              </a:lnSpc>
            </a:pPr>
          </a:p>
          <a:p>
            <a:pPr marL="0" lvl="0" indent="0" algn="l">
              <a:lnSpc>
                <a:spcPts val="3770"/>
              </a:lnSpc>
              <a:spcBef>
                <a:spcPct val="0"/>
              </a:spcBef>
            </a:pPr>
            <a:r>
              <a:rPr lang="en-US" sz="2710" spc="238">
                <a:solidFill>
                  <a:srgbClr val="000000"/>
                </a:solidFill>
                <a:latin typeface="思源宋体 2 Bold"/>
              </a:rPr>
              <a:t>Field observation</a:t>
            </a:r>
            <a:r>
              <a:rPr lang="en-US" sz="2710" spc="238">
                <a:solidFill>
                  <a:srgbClr val="000000"/>
                </a:solidFill>
                <a:latin typeface="思源宋体 2 Light"/>
              </a:rPr>
              <a:t> is defined as a </a:t>
            </a:r>
            <a:r>
              <a:rPr lang="en-US" sz="2710" spc="238">
                <a:solidFill>
                  <a:srgbClr val="000000"/>
                </a:solidFill>
                <a:latin typeface="思源宋体 2 Bold"/>
                <a:hlinkClick r:id="rId4" tooltip="https://www.questionpro.com/blog/qualitative-research-methods/"/>
              </a:rPr>
              <a:t>qualitative</a:t>
            </a:r>
            <a:r>
              <a:rPr lang="en-US" sz="2710" spc="238">
                <a:solidFill>
                  <a:srgbClr val="000000"/>
                </a:solidFill>
                <a:latin typeface="思源宋体 2 Light"/>
                <a:hlinkClick r:id="rId4" tooltip="https://www.questionpro.com/blog/qualitative-research-methods/"/>
              </a:rPr>
              <a:t> method</a:t>
            </a:r>
            <a:r>
              <a:rPr lang="en-US" sz="2710" spc="238">
                <a:solidFill>
                  <a:srgbClr val="000000"/>
                </a:solidFill>
                <a:latin typeface="思源宋体 2 Light"/>
              </a:rPr>
              <a:t> of </a:t>
            </a:r>
            <a:r>
              <a:rPr lang="en-US" sz="2710" spc="238">
                <a:solidFill>
                  <a:srgbClr val="000000"/>
                </a:solidFill>
                <a:latin typeface="思源宋体 2 Light"/>
                <a:hlinkClick r:id="rId5" tooltip="https://www.questionpro.com/blog/qualitative-data/"/>
              </a:rPr>
              <a:t>data collection</a:t>
            </a:r>
            <a:r>
              <a:rPr lang="en-US" sz="2710" spc="238">
                <a:solidFill>
                  <a:srgbClr val="000000"/>
                </a:solidFill>
                <a:latin typeface="思源宋体 2 Light"/>
              </a:rPr>
              <a:t> that aims to observe, interact and understand people while they are in a natural environment. </a:t>
            </a:r>
            <a:endParaRPr lang="en-US" sz="2710" spc="238">
              <a:solidFill>
                <a:srgbClr val="000000"/>
              </a:solidFill>
              <a:latin typeface="思源宋体 2 Light"/>
            </a:endParaRPr>
          </a:p>
        </p:txBody>
      </p:sp>
      <p:grpSp>
        <p:nvGrpSpPr>
          <p:cNvPr id="40" name="Group 40"/>
          <p:cNvGrpSpPr/>
          <p:nvPr/>
        </p:nvGrpSpPr>
        <p:grpSpPr>
          <a:xfrm rot="0">
            <a:off x="4990492" y="6187501"/>
            <a:ext cx="12268808" cy="3243436"/>
            <a:chOff x="0" y="0"/>
            <a:chExt cx="1874553" cy="495565"/>
          </a:xfrm>
        </p:grpSpPr>
        <p:sp>
          <p:nvSpPr>
            <p:cNvPr id="41" name="Freeform 41"/>
            <p:cNvSpPr/>
            <p:nvPr/>
          </p:nvSpPr>
          <p:spPr>
            <a:xfrm>
              <a:off x="0" y="0"/>
              <a:ext cx="1874553" cy="495565"/>
            </a:xfrm>
            <a:custGeom>
              <a:avLst/>
              <a:gdLst/>
              <a:ahLst/>
              <a:cxnLst/>
              <a:rect l="l" t="t" r="r" b="b"/>
              <a:pathLst>
                <a:path w="1874553" h="495565">
                  <a:moveTo>
                    <a:pt x="1671353" y="0"/>
                  </a:moveTo>
                  <a:cubicBezTo>
                    <a:pt x="1783578" y="0"/>
                    <a:pt x="1874553" y="110936"/>
                    <a:pt x="1874553" y="247783"/>
                  </a:cubicBezTo>
                  <a:cubicBezTo>
                    <a:pt x="1874553" y="384629"/>
                    <a:pt x="1783578" y="495565"/>
                    <a:pt x="1671353" y="495565"/>
                  </a:cubicBezTo>
                  <a:lnTo>
                    <a:pt x="203200" y="495565"/>
                  </a:lnTo>
                  <a:cubicBezTo>
                    <a:pt x="90976" y="495565"/>
                    <a:pt x="0" y="384629"/>
                    <a:pt x="0" y="247783"/>
                  </a:cubicBezTo>
                  <a:cubicBezTo>
                    <a:pt x="0" y="110936"/>
                    <a:pt x="90976" y="0"/>
                    <a:pt x="203200" y="0"/>
                  </a:cubicBezTo>
                  <a:close/>
                </a:path>
              </a:pathLst>
            </a:custGeom>
            <a:solidFill>
              <a:srgbClr val="DBB4A5"/>
            </a:solidFill>
            <a:ln cap="sq">
              <a:noFill/>
              <a:prstDash val="solid"/>
              <a:miter/>
            </a:ln>
          </p:spPr>
        </p:sp>
        <p:sp>
          <p:nvSpPr>
            <p:cNvPr id="42" name="TextBox 42"/>
            <p:cNvSpPr txBox="1"/>
            <p:nvPr/>
          </p:nvSpPr>
          <p:spPr>
            <a:xfrm>
              <a:off x="0" y="-47625"/>
              <a:ext cx="1874553" cy="543190"/>
            </a:xfrm>
            <a:prstGeom prst="rect">
              <a:avLst/>
            </a:prstGeom>
          </p:spPr>
          <p:txBody>
            <a:bodyPr lIns="50800" tIns="50800" rIns="50800" bIns="50800" rtlCol="0" anchor="ctr"/>
            <a:lstStyle/>
            <a:p>
              <a:pPr marL="0" lvl="0" indent="0" algn="ctr">
                <a:lnSpc>
                  <a:spcPts val="2660"/>
                </a:lnSpc>
                <a:spcBef>
                  <a:spcPct val="0"/>
                </a:spcBef>
              </a:pPr>
            </a:p>
          </p:txBody>
        </p:sp>
      </p:grpSp>
      <p:sp>
        <p:nvSpPr>
          <p:cNvPr id="43" name="TextBox 43"/>
          <p:cNvSpPr txBox="1"/>
          <p:nvPr/>
        </p:nvSpPr>
        <p:spPr>
          <a:xfrm>
            <a:off x="5644735" y="6490792"/>
            <a:ext cx="5480161" cy="2589228"/>
          </a:xfrm>
          <a:prstGeom prst="rect">
            <a:avLst/>
          </a:prstGeom>
        </p:spPr>
        <p:txBody>
          <a:bodyPr lIns="0" tIns="0" rIns="0" bIns="0" rtlCol="0" anchor="t">
            <a:spAutoFit/>
          </a:bodyPr>
          <a:lstStyle/>
          <a:p>
            <a:pPr algn="l">
              <a:lnSpc>
                <a:spcPts val="3520"/>
              </a:lnSpc>
            </a:pPr>
            <a:r>
              <a:rPr lang="en-US" sz="2535" spc="222">
                <a:solidFill>
                  <a:srgbClr val="FF3131"/>
                </a:solidFill>
                <a:latin typeface="思源宋体 2 Bold"/>
              </a:rPr>
              <a:t>Pros:</a:t>
            </a:r>
            <a:endParaRPr lang="en-US" sz="2535" spc="222">
              <a:solidFill>
                <a:srgbClr val="FF3131"/>
              </a:solidFill>
              <a:latin typeface="思源宋体 2 Bold"/>
            </a:endParaRPr>
          </a:p>
          <a:p>
            <a:pPr marL="546735" lvl="1" indent="-273685" algn="l">
              <a:lnSpc>
                <a:spcPts val="3520"/>
              </a:lnSpc>
              <a:buFont typeface="Arial" panose="020B0604020202090204"/>
              <a:buChar char="•"/>
            </a:pPr>
            <a:r>
              <a:rPr lang="en-US" sz="2535" spc="222">
                <a:solidFill>
                  <a:srgbClr val="000000"/>
                </a:solidFill>
                <a:latin typeface="思源宋体 2" panose="02020700000000000000" charset="-122"/>
              </a:rPr>
              <a:t>Real-world immersion</a:t>
            </a:r>
            <a:endParaRPr lang="en-US" sz="2535" spc="222">
              <a:solidFill>
                <a:srgbClr val="000000"/>
              </a:solidFill>
              <a:latin typeface="思源宋体 2" panose="02020700000000000000" charset="-122"/>
            </a:endParaRPr>
          </a:p>
          <a:p>
            <a:pPr marL="546735" lvl="1" indent="-273685" algn="l">
              <a:lnSpc>
                <a:spcPts val="3520"/>
              </a:lnSpc>
              <a:buFont typeface="Arial" panose="020B0604020202090204"/>
              <a:buChar char="•"/>
            </a:pPr>
            <a:r>
              <a:rPr lang="en-US" sz="2535" spc="222">
                <a:solidFill>
                  <a:srgbClr val="000000"/>
                </a:solidFill>
                <a:latin typeface="思源宋体 2" panose="02020700000000000000" charset="-122"/>
              </a:rPr>
              <a:t>Comprehens</a:t>
            </a:r>
            <a:r>
              <a:rPr lang="en-US" sz="2535" spc="222">
                <a:solidFill>
                  <a:srgbClr val="000000"/>
                </a:solidFill>
                <a:latin typeface="思源宋体 2" panose="02020700000000000000" charset="-122"/>
              </a:rPr>
              <a:t>ive data collection</a:t>
            </a:r>
            <a:endParaRPr lang="en-US" sz="2535" spc="222">
              <a:solidFill>
                <a:srgbClr val="000000"/>
              </a:solidFill>
              <a:latin typeface="思源宋体 2" panose="02020700000000000000" charset="-122"/>
            </a:endParaRPr>
          </a:p>
          <a:p>
            <a:pPr marL="546735" lvl="1" indent="-273685" algn="l">
              <a:lnSpc>
                <a:spcPts val="3520"/>
              </a:lnSpc>
              <a:buFont typeface="Arial" panose="020B0604020202090204"/>
              <a:buChar char="•"/>
            </a:pPr>
            <a:r>
              <a:rPr lang="en-US" sz="2535" spc="222">
                <a:solidFill>
                  <a:srgbClr val="000000"/>
                </a:solidFill>
                <a:latin typeface="思源宋体 2" panose="02020700000000000000" charset="-122"/>
              </a:rPr>
              <a:t>Proximity-driven insights</a:t>
            </a:r>
            <a:endParaRPr lang="en-US" sz="2535" spc="222">
              <a:solidFill>
                <a:srgbClr val="000000"/>
              </a:solidFill>
              <a:latin typeface="思源宋体 2" panose="02020700000000000000" charset="-122"/>
            </a:endParaRPr>
          </a:p>
          <a:p>
            <a:pPr marL="0" lvl="0" indent="0" algn="l">
              <a:lnSpc>
                <a:spcPts val="3245"/>
              </a:lnSpc>
              <a:spcBef>
                <a:spcPct val="0"/>
              </a:spcBef>
            </a:pPr>
          </a:p>
        </p:txBody>
      </p:sp>
      <p:sp>
        <p:nvSpPr>
          <p:cNvPr id="44" name="TextBox 44"/>
          <p:cNvSpPr txBox="1"/>
          <p:nvPr/>
        </p:nvSpPr>
        <p:spPr>
          <a:xfrm>
            <a:off x="11124896" y="6406554"/>
            <a:ext cx="5480161" cy="3294078"/>
          </a:xfrm>
          <a:prstGeom prst="rect">
            <a:avLst/>
          </a:prstGeom>
        </p:spPr>
        <p:txBody>
          <a:bodyPr lIns="0" tIns="0" rIns="0" bIns="0" rtlCol="0" anchor="t">
            <a:spAutoFit/>
          </a:bodyPr>
          <a:lstStyle/>
          <a:p>
            <a:pPr algn="l">
              <a:lnSpc>
                <a:spcPts val="3520"/>
              </a:lnSpc>
            </a:pPr>
            <a:r>
              <a:rPr lang="en-US" sz="2535" spc="222">
                <a:solidFill>
                  <a:srgbClr val="1F602F"/>
                </a:solidFill>
                <a:latin typeface="思源宋体 2 Bold"/>
              </a:rPr>
              <a:t>Cons:</a:t>
            </a:r>
            <a:endParaRPr lang="en-US" sz="2535" spc="222">
              <a:solidFill>
                <a:srgbClr val="1F602F"/>
              </a:solidFill>
              <a:latin typeface="思源宋体 2 Bold"/>
            </a:endParaRPr>
          </a:p>
          <a:p>
            <a:pPr marL="503555" lvl="1" indent="-252095" algn="l">
              <a:lnSpc>
                <a:spcPts val="3245"/>
              </a:lnSpc>
              <a:buFont typeface="Arial" panose="020B0604020202090204"/>
              <a:buChar char="•"/>
            </a:pPr>
            <a:r>
              <a:rPr lang="en-US" sz="2335" spc="205">
                <a:solidFill>
                  <a:srgbClr val="000000"/>
                </a:solidFill>
                <a:latin typeface="思源宋体 2 Light"/>
              </a:rPr>
              <a:t>Costly and time-consuming</a:t>
            </a:r>
            <a:endParaRPr lang="en-US" sz="2335" spc="205">
              <a:solidFill>
                <a:srgbClr val="000000"/>
              </a:solidFill>
              <a:latin typeface="思源宋体 2 Light"/>
            </a:endParaRPr>
          </a:p>
          <a:p>
            <a:pPr marL="503555" lvl="1" indent="-252095" algn="l">
              <a:lnSpc>
                <a:spcPts val="3245"/>
              </a:lnSpc>
              <a:buFont typeface="Arial" panose="020B0604020202090204"/>
              <a:buChar char="•"/>
            </a:pPr>
            <a:r>
              <a:rPr lang="en-US" sz="2335" spc="205">
                <a:solidFill>
                  <a:srgbClr val="000000"/>
                </a:solidFill>
                <a:latin typeface="思源宋体 2 Light"/>
              </a:rPr>
              <a:t>Susceptible to bias</a:t>
            </a:r>
            <a:endParaRPr lang="en-US" sz="2335" spc="205">
              <a:solidFill>
                <a:srgbClr val="000000"/>
              </a:solidFill>
              <a:latin typeface="思源宋体 2 Light"/>
            </a:endParaRPr>
          </a:p>
          <a:p>
            <a:pPr marL="503555" lvl="1" indent="-252095" algn="l">
              <a:lnSpc>
                <a:spcPts val="3245"/>
              </a:lnSpc>
              <a:buFont typeface="Arial" panose="020B0604020202090204"/>
              <a:buChar char="•"/>
            </a:pPr>
            <a:r>
              <a:rPr lang="en-US" sz="2335" spc="205">
                <a:solidFill>
                  <a:srgbClr val="000000"/>
                </a:solidFill>
                <a:latin typeface="思源宋体 2 Light"/>
              </a:rPr>
              <a:t>Complex note-taking</a:t>
            </a:r>
            <a:endParaRPr lang="en-US" sz="2335" spc="205">
              <a:solidFill>
                <a:srgbClr val="000000"/>
              </a:solidFill>
              <a:latin typeface="思源宋体 2 Light"/>
            </a:endParaRPr>
          </a:p>
          <a:p>
            <a:pPr marL="503555" lvl="1" indent="-252095" algn="l">
              <a:lnSpc>
                <a:spcPts val="3245"/>
              </a:lnSpc>
              <a:buFont typeface="Arial" panose="020B0604020202090204"/>
              <a:buChar char="•"/>
            </a:pPr>
            <a:r>
              <a:rPr lang="en-US" sz="2335" spc="205">
                <a:solidFill>
                  <a:srgbClr val="000000"/>
                </a:solidFill>
                <a:latin typeface="思源宋体 2 Light"/>
              </a:rPr>
              <a:t>Interpret</a:t>
            </a:r>
            <a:r>
              <a:rPr lang="en-US" sz="2335" spc="205">
                <a:solidFill>
                  <a:srgbClr val="000000"/>
                </a:solidFill>
                <a:latin typeface="思源宋体 2 Light"/>
              </a:rPr>
              <a:t>ive and subjective</a:t>
            </a:r>
            <a:endParaRPr lang="en-US" sz="2335" spc="205">
              <a:solidFill>
                <a:srgbClr val="000000"/>
              </a:solidFill>
              <a:latin typeface="思源宋体 2 Light"/>
            </a:endParaRPr>
          </a:p>
          <a:p>
            <a:pPr marL="503555" lvl="1" indent="-252095" algn="l">
              <a:lnSpc>
                <a:spcPts val="3245"/>
              </a:lnSpc>
              <a:buFont typeface="Arial" panose="020B0604020202090204"/>
              <a:buChar char="•"/>
            </a:pPr>
            <a:r>
              <a:rPr lang="en-US" sz="2335" spc="205">
                <a:solidFill>
                  <a:srgbClr val="000000"/>
                </a:solidFill>
                <a:latin typeface="思源宋体 2 Light"/>
              </a:rPr>
              <a:t>Lack </a:t>
            </a:r>
            <a:r>
              <a:rPr lang="en-US" sz="2335" spc="205">
                <a:solidFill>
                  <a:srgbClr val="000000"/>
                </a:solidFill>
                <a:latin typeface="思源宋体 2 Light"/>
              </a:rPr>
              <a:t>of external variable control</a:t>
            </a:r>
            <a:endParaRPr lang="en-US" sz="2335" spc="205">
              <a:solidFill>
                <a:srgbClr val="000000"/>
              </a:solidFill>
              <a:latin typeface="思源宋体 2 Light"/>
            </a:endParaRPr>
          </a:p>
          <a:p>
            <a:pPr marL="0" lvl="0" indent="0" algn="l">
              <a:lnSpc>
                <a:spcPts val="3245"/>
              </a:lnSpc>
              <a:spcBef>
                <a:spcPct val="0"/>
              </a:spcBef>
            </a:p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599219"/>
          </a:xfrm>
          <a:prstGeom prst="rect">
            <a:avLst/>
          </a:prstGeom>
        </p:spPr>
        <p:txBody>
          <a:bodyPr lIns="0" tIns="0" rIns="0" bIns="0" rtlCol="0" anchor="t">
            <a:spAutoFit/>
          </a:bodyPr>
          <a:lstStyle/>
          <a:p>
            <a:pPr algn="ctr">
              <a:lnSpc>
                <a:spcPts val="5235"/>
              </a:lnSpc>
            </a:pPr>
            <a:r>
              <a:rPr lang="en-US" sz="3355" u="sng">
                <a:solidFill>
                  <a:srgbClr val="FFFFFF"/>
                </a:solidFill>
                <a:latin typeface="思源宋体 1 Bold"/>
                <a:hlinkClick r:id="rId1" action="ppaction://hlinksldjump"/>
              </a:rPr>
              <a:t> Approach to answering questions </a:t>
            </a:r>
            <a:endParaRPr lang="en-US" sz="3355" u="sng">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2">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3" action="ppaction://hlinksldjump"/>
              </a:rPr>
              <a:t>Report and Results </a:t>
            </a:r>
            <a:endParaRPr lang="en-US" sz="3355" u="sng" strike="noStrike">
              <a:solidFill>
                <a:srgbClr val="FFFFFF"/>
              </a:solidFill>
              <a:latin typeface="思源宋体 1 Bold"/>
              <a:hlinkClick r:id="rId3" action="ppaction://hlinksldjump"/>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1709494" y="1545941"/>
            <a:ext cx="13818658" cy="213868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(5)Field Observation(Empirical)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5" name="TextBox 35"/>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4" action="ppaction://hlinksldjump"/>
              </a:rPr>
              <a:t>Methods to be used</a:t>
            </a:r>
            <a:endParaRPr lang="en-US" sz="3355" u="sng" strike="noStrike">
              <a:solidFill>
                <a:srgbClr val="FFFFFF"/>
              </a:solidFill>
              <a:latin typeface="思源宋体 1 Bold"/>
              <a:hlinkClick r:id="rId4" action="ppaction://hlinksldjump"/>
            </a:endParaRPr>
          </a:p>
        </p:txBody>
      </p:sp>
      <p:grpSp>
        <p:nvGrpSpPr>
          <p:cNvPr id="36" name="Group 36"/>
          <p:cNvGrpSpPr/>
          <p:nvPr/>
        </p:nvGrpSpPr>
        <p:grpSpPr>
          <a:xfrm rot="0">
            <a:off x="4649990" y="2631156"/>
            <a:ext cx="13331329" cy="6135776"/>
            <a:chOff x="0" y="0"/>
            <a:chExt cx="2036896" cy="937486"/>
          </a:xfrm>
        </p:grpSpPr>
        <p:sp>
          <p:nvSpPr>
            <p:cNvPr id="37" name="Freeform 37"/>
            <p:cNvSpPr/>
            <p:nvPr/>
          </p:nvSpPr>
          <p:spPr>
            <a:xfrm>
              <a:off x="0" y="0"/>
              <a:ext cx="2036896" cy="937486"/>
            </a:xfrm>
            <a:custGeom>
              <a:avLst/>
              <a:gdLst/>
              <a:ahLst/>
              <a:cxnLst/>
              <a:rect l="l" t="t" r="r" b="b"/>
              <a:pathLst>
                <a:path w="2036896" h="937486">
                  <a:moveTo>
                    <a:pt x="1833696" y="0"/>
                  </a:moveTo>
                  <a:cubicBezTo>
                    <a:pt x="1945920" y="0"/>
                    <a:pt x="2036896" y="209863"/>
                    <a:pt x="2036896" y="468743"/>
                  </a:cubicBezTo>
                  <a:cubicBezTo>
                    <a:pt x="2036896" y="727623"/>
                    <a:pt x="1945920" y="937486"/>
                    <a:pt x="1833696" y="937486"/>
                  </a:cubicBezTo>
                  <a:lnTo>
                    <a:pt x="203200" y="937486"/>
                  </a:lnTo>
                  <a:cubicBezTo>
                    <a:pt x="90976" y="937486"/>
                    <a:pt x="0" y="727623"/>
                    <a:pt x="0" y="468743"/>
                  </a:cubicBezTo>
                  <a:cubicBezTo>
                    <a:pt x="0" y="209863"/>
                    <a:pt x="90976" y="0"/>
                    <a:pt x="203200" y="0"/>
                  </a:cubicBezTo>
                  <a:close/>
                </a:path>
              </a:pathLst>
            </a:custGeom>
            <a:solidFill>
              <a:srgbClr val="DBB4A5"/>
            </a:solidFill>
            <a:ln cap="sq">
              <a:noFill/>
              <a:prstDash val="solid"/>
              <a:miter/>
            </a:ln>
          </p:spPr>
        </p:sp>
        <p:sp>
          <p:nvSpPr>
            <p:cNvPr id="38" name="TextBox 38"/>
            <p:cNvSpPr txBox="1"/>
            <p:nvPr/>
          </p:nvSpPr>
          <p:spPr>
            <a:xfrm>
              <a:off x="0" y="-47625"/>
              <a:ext cx="2036896" cy="985111"/>
            </a:xfrm>
            <a:prstGeom prst="rect">
              <a:avLst/>
            </a:prstGeom>
          </p:spPr>
          <p:txBody>
            <a:bodyPr lIns="50800" tIns="50800" rIns="50800" bIns="50800" rtlCol="0" anchor="ctr"/>
            <a:lstStyle/>
            <a:p>
              <a:pPr marL="0" lvl="0" indent="0" algn="ctr">
                <a:lnSpc>
                  <a:spcPts val="2660"/>
                </a:lnSpc>
                <a:spcBef>
                  <a:spcPct val="0"/>
                </a:spcBef>
              </a:pPr>
            </a:p>
          </p:txBody>
        </p:sp>
      </p:grpSp>
      <p:sp>
        <p:nvSpPr>
          <p:cNvPr id="39" name="TextBox 39"/>
          <p:cNvSpPr txBox="1"/>
          <p:nvPr/>
        </p:nvSpPr>
        <p:spPr>
          <a:xfrm>
            <a:off x="5403852" y="2884182"/>
            <a:ext cx="12738360" cy="6025569"/>
          </a:xfrm>
          <a:prstGeom prst="rect">
            <a:avLst/>
          </a:prstGeom>
        </p:spPr>
        <p:txBody>
          <a:bodyPr lIns="0" tIns="0" rIns="0" bIns="0" rtlCol="0" anchor="t">
            <a:spAutoFit/>
          </a:bodyPr>
          <a:lstStyle/>
          <a:p>
            <a:pPr algn="l">
              <a:lnSpc>
                <a:spcPts val="4010"/>
              </a:lnSpc>
            </a:pPr>
            <a:r>
              <a:rPr lang="en-US" sz="2865">
                <a:solidFill>
                  <a:srgbClr val="000000"/>
                </a:solidFill>
                <a:latin typeface="思源宋体 2 Bold"/>
              </a:rPr>
              <a:t>Tasks of Field Observation</a:t>
            </a:r>
            <a:endParaRPr lang="en-US" sz="2865">
              <a:solidFill>
                <a:srgbClr val="000000"/>
              </a:solidFill>
              <a:latin typeface="思源宋体 2 Bold"/>
            </a:endParaRPr>
          </a:p>
          <a:p>
            <a:pPr algn="l">
              <a:lnSpc>
                <a:spcPts val="4010"/>
              </a:lnSpc>
            </a:pPr>
            <a:r>
              <a:rPr lang="en-US" sz="2865">
                <a:solidFill>
                  <a:srgbClr val="000000"/>
                </a:solidFill>
                <a:latin typeface="思源宋体 2 Light"/>
              </a:rPr>
              <a:t>1.Build the Right Team</a:t>
            </a:r>
            <a:endParaRPr lang="en-US" sz="2865">
              <a:solidFill>
                <a:srgbClr val="000000"/>
              </a:solidFill>
              <a:latin typeface="思源宋体 2 Light"/>
            </a:endParaRPr>
          </a:p>
          <a:p>
            <a:pPr algn="l">
              <a:lnSpc>
                <a:spcPts val="4010"/>
              </a:lnSpc>
            </a:pPr>
            <a:r>
              <a:rPr lang="en-US" sz="2865">
                <a:solidFill>
                  <a:srgbClr val="000000"/>
                </a:solidFill>
                <a:latin typeface="思源宋体 2 Light"/>
              </a:rPr>
              <a:t>2.Recruiting People for the Study</a:t>
            </a:r>
            <a:endParaRPr lang="en-US" sz="2865">
              <a:solidFill>
                <a:srgbClr val="000000"/>
              </a:solidFill>
              <a:latin typeface="思源宋体 2 Light"/>
            </a:endParaRPr>
          </a:p>
          <a:p>
            <a:pPr algn="l">
              <a:lnSpc>
                <a:spcPts val="4010"/>
              </a:lnSpc>
            </a:pPr>
            <a:r>
              <a:rPr lang="en-US" sz="2865">
                <a:solidFill>
                  <a:srgbClr val="000000"/>
                </a:solidFill>
                <a:latin typeface="思源宋体 2 Light"/>
              </a:rPr>
              <a:t>3.Data Collection Methodology</a:t>
            </a:r>
            <a:endParaRPr lang="en-US" sz="2865">
              <a:solidFill>
                <a:srgbClr val="000000"/>
              </a:solidFill>
              <a:latin typeface="思源宋体 2 Light"/>
            </a:endParaRPr>
          </a:p>
          <a:p>
            <a:pPr marL="617855" lvl="1" indent="-309245" algn="l">
              <a:lnSpc>
                <a:spcPts val="4010"/>
              </a:lnSpc>
              <a:buFont typeface="Arial" panose="020B0604020202090204"/>
              <a:buChar char="•"/>
            </a:pPr>
            <a:r>
              <a:rPr lang="en-US" sz="2865">
                <a:solidFill>
                  <a:srgbClr val="000000"/>
                </a:solidFill>
                <a:latin typeface="思源宋体 2 Light Italics"/>
              </a:rPr>
              <a:t>Could be a mix of surveys, interviews, case studies and observation</a:t>
            </a:r>
            <a:r>
              <a:rPr lang="en-US" sz="2865">
                <a:solidFill>
                  <a:srgbClr val="000000"/>
                </a:solidFill>
                <a:latin typeface="思源宋体 2 Light"/>
              </a:rPr>
              <a:t>. </a:t>
            </a:r>
            <a:endParaRPr lang="en-US" sz="2865">
              <a:solidFill>
                <a:srgbClr val="000000"/>
              </a:solidFill>
              <a:latin typeface="思源宋体 2 Light"/>
            </a:endParaRPr>
          </a:p>
          <a:p>
            <a:pPr algn="l">
              <a:lnSpc>
                <a:spcPts val="4010"/>
              </a:lnSpc>
            </a:pPr>
            <a:r>
              <a:rPr lang="en-US" sz="2865">
                <a:solidFill>
                  <a:srgbClr val="000000"/>
                </a:solidFill>
                <a:latin typeface="思源宋体 2 Light"/>
              </a:rPr>
              <a:t>4.Planning a site Visit</a:t>
            </a:r>
            <a:endParaRPr lang="en-US" sz="2865">
              <a:solidFill>
                <a:srgbClr val="000000"/>
              </a:solidFill>
              <a:latin typeface="思源宋体 2 Light"/>
            </a:endParaRPr>
          </a:p>
          <a:p>
            <a:pPr marL="617855" lvl="1" indent="-309245" algn="l">
              <a:lnSpc>
                <a:spcPts val="4010"/>
              </a:lnSpc>
              <a:buFont typeface="Arial" panose="020B0604020202090204"/>
              <a:buChar char="•"/>
            </a:pPr>
            <a:r>
              <a:rPr lang="en-US" sz="2865">
                <a:solidFill>
                  <a:srgbClr val="000000"/>
                </a:solidFill>
                <a:latin typeface="思源宋体 2 Light Italics"/>
              </a:rPr>
              <a:t>Important to the success of the field research</a:t>
            </a:r>
            <a:endParaRPr lang="en-US" sz="2865">
              <a:solidFill>
                <a:srgbClr val="000000"/>
              </a:solidFill>
              <a:latin typeface="思源宋体 2 Light Italics"/>
            </a:endParaRPr>
          </a:p>
          <a:p>
            <a:pPr marL="617855" lvl="1" indent="-309245" algn="l">
              <a:lnSpc>
                <a:spcPts val="4010"/>
              </a:lnSpc>
              <a:buFont typeface="Arial" panose="020B0604020202090204"/>
              <a:buChar char="•"/>
            </a:pPr>
            <a:r>
              <a:rPr lang="en-US" sz="2865">
                <a:solidFill>
                  <a:srgbClr val="000000"/>
                </a:solidFill>
                <a:latin typeface="思源宋体 2 Light Italics"/>
              </a:rPr>
              <a:t>it is always conducted in the actual natural environment of the respondent/s.</a:t>
            </a:r>
            <a:endParaRPr lang="en-US" sz="2865">
              <a:solidFill>
                <a:srgbClr val="000000"/>
              </a:solidFill>
              <a:latin typeface="思源宋体 2 Light Italics"/>
            </a:endParaRPr>
          </a:p>
          <a:p>
            <a:pPr algn="l">
              <a:lnSpc>
                <a:spcPts val="4010"/>
              </a:lnSpc>
            </a:pPr>
            <a:r>
              <a:rPr lang="en-US" sz="2865">
                <a:solidFill>
                  <a:srgbClr val="000000"/>
                </a:solidFill>
                <a:latin typeface="思源宋体 2 Light"/>
              </a:rPr>
              <a:t>5.Data Analysis</a:t>
            </a:r>
            <a:endParaRPr lang="en-US" sz="2865">
              <a:solidFill>
                <a:srgbClr val="000000"/>
              </a:solidFill>
              <a:latin typeface="思源宋体 2 Light"/>
            </a:endParaRPr>
          </a:p>
          <a:p>
            <a:pPr algn="l">
              <a:lnSpc>
                <a:spcPts val="4010"/>
              </a:lnSpc>
            </a:pPr>
            <a:r>
              <a:rPr lang="en-US" sz="2865">
                <a:solidFill>
                  <a:srgbClr val="000000"/>
                </a:solidFill>
                <a:latin typeface="思源宋体 2 Light"/>
              </a:rPr>
              <a:t>6.Communicating Results</a:t>
            </a:r>
            <a:endParaRPr lang="en-US" sz="2865">
              <a:solidFill>
                <a:srgbClr val="000000"/>
              </a:solidFill>
              <a:latin typeface="思源宋体 2 Light"/>
            </a:endParaRPr>
          </a:p>
          <a:p>
            <a:pPr algn="l">
              <a:lnSpc>
                <a:spcPts val="3755"/>
              </a:lnSpc>
              <a:spcBef>
                <a:spcPct val="0"/>
              </a:spcBef>
            </a:p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3" name="TextBox 33"/>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4" name="TextBox 34"/>
          <p:cNvSpPr txBox="1"/>
          <p:nvPr/>
        </p:nvSpPr>
        <p:spPr>
          <a:xfrm>
            <a:off x="1709494" y="1545941"/>
            <a:ext cx="13818658" cy="213868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(5)Field Observation(Empirical)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5" name="TextBox 35"/>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2" action="ppaction://hlinksldjump"/>
              </a:rPr>
              <a:t>Methods to be used</a:t>
            </a:r>
            <a:endParaRPr lang="en-US" sz="3355" u="sng" strike="noStrike">
              <a:solidFill>
                <a:srgbClr val="FFFFFF"/>
              </a:solidFill>
              <a:latin typeface="思源宋体 1 Bold"/>
              <a:hlinkClick r:id="rId2" action="ppaction://hlinksldjump"/>
            </a:endParaRPr>
          </a:p>
        </p:txBody>
      </p:sp>
      <p:grpSp>
        <p:nvGrpSpPr>
          <p:cNvPr id="36" name="Group 36"/>
          <p:cNvGrpSpPr/>
          <p:nvPr/>
        </p:nvGrpSpPr>
        <p:grpSpPr>
          <a:xfrm rot="0">
            <a:off x="4649990" y="2706772"/>
            <a:ext cx="12609310" cy="5544172"/>
            <a:chOff x="0" y="0"/>
            <a:chExt cx="1926579" cy="847095"/>
          </a:xfrm>
        </p:grpSpPr>
        <p:sp>
          <p:nvSpPr>
            <p:cNvPr id="37" name="Freeform 37"/>
            <p:cNvSpPr/>
            <p:nvPr/>
          </p:nvSpPr>
          <p:spPr>
            <a:xfrm>
              <a:off x="0" y="0"/>
              <a:ext cx="1926579" cy="847095"/>
            </a:xfrm>
            <a:custGeom>
              <a:avLst/>
              <a:gdLst/>
              <a:ahLst/>
              <a:cxnLst/>
              <a:rect l="l" t="t" r="r" b="b"/>
              <a:pathLst>
                <a:path w="1926579" h="847095">
                  <a:moveTo>
                    <a:pt x="1723379" y="0"/>
                  </a:moveTo>
                  <a:cubicBezTo>
                    <a:pt x="1835603" y="0"/>
                    <a:pt x="1926579" y="189629"/>
                    <a:pt x="1926579" y="423547"/>
                  </a:cubicBezTo>
                  <a:cubicBezTo>
                    <a:pt x="1926579" y="657466"/>
                    <a:pt x="1835603" y="847095"/>
                    <a:pt x="1723379" y="847095"/>
                  </a:cubicBezTo>
                  <a:lnTo>
                    <a:pt x="203200" y="847095"/>
                  </a:lnTo>
                  <a:cubicBezTo>
                    <a:pt x="90976" y="847095"/>
                    <a:pt x="0" y="657466"/>
                    <a:pt x="0" y="423547"/>
                  </a:cubicBezTo>
                  <a:cubicBezTo>
                    <a:pt x="0" y="189629"/>
                    <a:pt x="90976" y="0"/>
                    <a:pt x="203200" y="0"/>
                  </a:cubicBezTo>
                  <a:close/>
                </a:path>
              </a:pathLst>
            </a:custGeom>
            <a:solidFill>
              <a:srgbClr val="DBB4A5"/>
            </a:solidFill>
            <a:ln cap="sq">
              <a:noFill/>
              <a:prstDash val="solid"/>
              <a:miter/>
            </a:ln>
          </p:spPr>
        </p:sp>
        <p:sp>
          <p:nvSpPr>
            <p:cNvPr id="38" name="TextBox 38"/>
            <p:cNvSpPr txBox="1"/>
            <p:nvPr/>
          </p:nvSpPr>
          <p:spPr>
            <a:xfrm>
              <a:off x="0" y="-47625"/>
              <a:ext cx="1926579" cy="894720"/>
            </a:xfrm>
            <a:prstGeom prst="rect">
              <a:avLst/>
            </a:prstGeom>
          </p:spPr>
          <p:txBody>
            <a:bodyPr lIns="50800" tIns="50800" rIns="50800" bIns="50800" rtlCol="0" anchor="ctr"/>
            <a:lstStyle/>
            <a:p>
              <a:pPr marL="0" lvl="0" indent="0" algn="ctr">
                <a:lnSpc>
                  <a:spcPts val="2660"/>
                </a:lnSpc>
                <a:spcBef>
                  <a:spcPct val="0"/>
                </a:spcBef>
              </a:pPr>
            </a:p>
          </p:txBody>
        </p:sp>
      </p:grpSp>
      <p:sp>
        <p:nvSpPr>
          <p:cNvPr id="39" name="TextBox 39"/>
          <p:cNvSpPr txBox="1"/>
          <p:nvPr/>
        </p:nvSpPr>
        <p:spPr>
          <a:xfrm>
            <a:off x="5453048" y="2861257"/>
            <a:ext cx="11512861" cy="5237287"/>
          </a:xfrm>
          <a:prstGeom prst="rect">
            <a:avLst/>
          </a:prstGeom>
        </p:spPr>
        <p:txBody>
          <a:bodyPr lIns="0" tIns="0" rIns="0" bIns="0" rtlCol="0" anchor="t">
            <a:spAutoFit/>
          </a:bodyPr>
          <a:lstStyle/>
          <a:p>
            <a:pPr algn="l">
              <a:lnSpc>
                <a:spcPts val="3755"/>
              </a:lnSpc>
            </a:pPr>
            <a:r>
              <a:rPr lang="en-US" sz="2680">
                <a:solidFill>
                  <a:srgbClr val="000000"/>
                </a:solidFill>
                <a:latin typeface="思源宋体 2 Light"/>
              </a:rPr>
              <a:t>Keeping an </a:t>
            </a:r>
            <a:r>
              <a:rPr lang="en-US" sz="2680">
                <a:solidFill>
                  <a:srgbClr val="000000"/>
                </a:solidFill>
                <a:latin typeface="思源宋体 2 Bold"/>
                <a:hlinkClick r:id="rId3" tooltip="https://www.questionpro.com/blog/5-easy-ways-to-bring-ethnography-into-your-market-research/"/>
              </a:rPr>
              <a:t>ethnographic record</a:t>
            </a:r>
            <a:r>
              <a:rPr lang="en-US" sz="2680">
                <a:solidFill>
                  <a:srgbClr val="000000"/>
                </a:solidFill>
                <a:latin typeface="思源宋体 2 Light"/>
              </a:rPr>
              <a:t> is very important </a:t>
            </a:r>
            <a:endParaRPr lang="en-US" sz="2680">
              <a:solidFill>
                <a:srgbClr val="000000"/>
              </a:solidFill>
              <a:latin typeface="思源宋体 2 Light"/>
            </a:endParaRPr>
          </a:p>
          <a:p>
            <a:pPr algn="l">
              <a:lnSpc>
                <a:spcPts val="3755"/>
              </a:lnSpc>
            </a:pPr>
            <a:r>
              <a:rPr lang="en-US" sz="2680">
                <a:solidFill>
                  <a:srgbClr val="000000"/>
                </a:solidFill>
                <a:latin typeface="思源宋体 2 Light"/>
              </a:rPr>
              <a:t>in conducting field research.</a:t>
            </a:r>
            <a:endParaRPr lang="en-US" sz="2680">
              <a:solidFill>
                <a:srgbClr val="000000"/>
              </a:solidFill>
              <a:latin typeface="思源宋体 2 Light"/>
            </a:endParaRPr>
          </a:p>
          <a:p>
            <a:pPr algn="l">
              <a:lnSpc>
                <a:spcPts val="3755"/>
              </a:lnSpc>
            </a:pPr>
          </a:p>
          <a:p>
            <a:pPr algn="l">
              <a:lnSpc>
                <a:spcPts val="3755"/>
              </a:lnSpc>
            </a:pPr>
            <a:r>
              <a:rPr lang="en-US" sz="2680">
                <a:solidFill>
                  <a:srgbClr val="000000"/>
                </a:solidFill>
                <a:latin typeface="思源宋体 2 Light"/>
              </a:rPr>
              <a:t>Also,there’re 4 field notes,and we chose the 2nd:</a:t>
            </a:r>
            <a:endParaRPr lang="en-US" sz="2680">
              <a:solidFill>
                <a:srgbClr val="000000"/>
              </a:solidFill>
              <a:latin typeface="思源宋体 2 Light"/>
            </a:endParaRPr>
          </a:p>
          <a:p>
            <a:pPr marL="579120" lvl="1" indent="-289560" algn="l">
              <a:lnSpc>
                <a:spcPts val="3755"/>
              </a:lnSpc>
              <a:buAutoNum type="arabicPeriod"/>
            </a:pPr>
            <a:r>
              <a:rPr lang="en-US" sz="2680">
                <a:solidFill>
                  <a:srgbClr val="000000"/>
                </a:solidFill>
                <a:latin typeface="思源宋体 2" panose="02020700000000000000" charset="-122"/>
              </a:rPr>
              <a:t>Job Notes: </a:t>
            </a:r>
            <a:r>
              <a:rPr lang="en-US" sz="2680">
                <a:solidFill>
                  <a:srgbClr val="FF3131"/>
                </a:solidFill>
                <a:latin typeface="思源宋体 2" panose="02020700000000000000" charset="-122"/>
              </a:rPr>
              <a:t>Interrupt the respondent and make them not serious</a:t>
            </a:r>
            <a:endParaRPr lang="en-US" sz="2680">
              <a:solidFill>
                <a:srgbClr val="FF3131"/>
              </a:solidFill>
              <a:latin typeface="思源宋体 2" panose="02020700000000000000" charset="-122"/>
            </a:endParaRPr>
          </a:p>
          <a:p>
            <a:pPr marL="600710" lvl="1" indent="-300355" algn="l">
              <a:lnSpc>
                <a:spcPts val="3895"/>
              </a:lnSpc>
              <a:buAutoNum type="arabicPeriod"/>
            </a:pPr>
            <a:r>
              <a:rPr lang="en-US" sz="2780">
                <a:solidFill>
                  <a:srgbClr val="000000"/>
                </a:solidFill>
                <a:latin typeface="思源宋体 2 Bold"/>
              </a:rPr>
              <a:t>Field Notes Proper:</a:t>
            </a:r>
            <a:r>
              <a:rPr lang="en-US" sz="2780">
                <a:solidFill>
                  <a:srgbClr val="1F602F"/>
                </a:solidFill>
                <a:latin typeface="思源宋体 2" panose="02020700000000000000" charset="-122"/>
              </a:rPr>
              <a:t>Easy to implement and no interruption</a:t>
            </a:r>
            <a:endParaRPr lang="en-US" sz="2780">
              <a:solidFill>
                <a:srgbClr val="1F602F"/>
              </a:solidFill>
              <a:latin typeface="思源宋体 2" panose="02020700000000000000" charset="-122"/>
            </a:endParaRPr>
          </a:p>
          <a:p>
            <a:pPr marL="579120" lvl="1" indent="-289560" algn="l">
              <a:lnSpc>
                <a:spcPts val="3755"/>
              </a:lnSpc>
              <a:buAutoNum type="arabicPeriod"/>
            </a:pPr>
            <a:r>
              <a:rPr lang="en-US" sz="2680">
                <a:solidFill>
                  <a:srgbClr val="000000"/>
                </a:solidFill>
                <a:latin typeface="思源宋体 2" panose="02020700000000000000" charset="-122"/>
              </a:rPr>
              <a:t>Methodological Notes:</a:t>
            </a:r>
            <a:endParaRPr lang="en-US" sz="2680">
              <a:solidFill>
                <a:srgbClr val="000000"/>
              </a:solidFill>
              <a:latin typeface="思源宋体 2" panose="02020700000000000000" charset="-122"/>
            </a:endParaRPr>
          </a:p>
          <a:p>
            <a:pPr algn="l">
              <a:lnSpc>
                <a:spcPts val="3755"/>
              </a:lnSpc>
            </a:pPr>
            <a:r>
              <a:rPr lang="en-US" sz="2680">
                <a:solidFill>
                  <a:srgbClr val="000000"/>
                </a:solidFill>
                <a:latin typeface="思源宋体 2" panose="02020700000000000000" charset="-122"/>
              </a:rPr>
              <a:t>      </a:t>
            </a:r>
            <a:r>
              <a:rPr lang="en-US" sz="2680">
                <a:solidFill>
                  <a:srgbClr val="000000"/>
                </a:solidFill>
                <a:latin typeface="思源宋体 2 Italics"/>
              </a:rPr>
              <a:t>Moniter the progress of any new proposed method</a:t>
            </a:r>
            <a:endParaRPr lang="en-US" sz="2680">
              <a:solidFill>
                <a:srgbClr val="000000"/>
              </a:solidFill>
              <a:latin typeface="思源宋体 2 Italics"/>
            </a:endParaRPr>
          </a:p>
          <a:p>
            <a:pPr algn="l">
              <a:lnSpc>
                <a:spcPts val="3755"/>
              </a:lnSpc>
            </a:pPr>
            <a:r>
              <a:rPr lang="en-US" sz="2680">
                <a:solidFill>
                  <a:srgbClr val="000000"/>
                </a:solidFill>
                <a:latin typeface="思源宋体 2" panose="02020700000000000000" charset="-122"/>
              </a:rPr>
              <a:t>   4. </a:t>
            </a:r>
            <a:r>
              <a:rPr lang="en-US" sz="2680">
                <a:solidFill>
                  <a:srgbClr val="000000"/>
                </a:solidFill>
                <a:latin typeface="思源宋体 2" panose="02020700000000000000" charset="-122"/>
              </a:rPr>
              <a:t>Journals and Diaries:</a:t>
            </a:r>
            <a:r>
              <a:rPr lang="en-US" sz="2680">
                <a:solidFill>
                  <a:srgbClr val="FF3131"/>
                </a:solidFill>
                <a:latin typeface="思源宋体 2" panose="02020700000000000000" charset="-122"/>
              </a:rPr>
              <a:t>too costly and hard to implement.</a:t>
            </a:r>
            <a:endParaRPr lang="en-US" sz="2680">
              <a:solidFill>
                <a:srgbClr val="FF3131"/>
              </a:solidFill>
              <a:latin typeface="思源宋体 2" panose="02020700000000000000" charset="-122"/>
            </a:endParaRPr>
          </a:p>
          <a:p>
            <a:pPr algn="l">
              <a:lnSpc>
                <a:spcPts val="3755"/>
              </a:lnSpc>
            </a:pPr>
            <a:r>
              <a:rPr lang="en-US" sz="2680">
                <a:solidFill>
                  <a:srgbClr val="000000"/>
                </a:solidFill>
                <a:latin typeface="思源宋体 2" panose="02020700000000000000" charset="-122"/>
              </a:rPr>
              <a:t>      </a:t>
            </a:r>
            <a:r>
              <a:rPr lang="en-US" sz="2680">
                <a:solidFill>
                  <a:srgbClr val="000000"/>
                </a:solidFill>
                <a:latin typeface="思源宋体 2 Italics"/>
              </a:rPr>
              <a:t>An insight of the life of the respondent</a:t>
            </a:r>
            <a:endParaRPr lang="en-US" sz="2680">
              <a:solidFill>
                <a:srgbClr val="000000"/>
              </a:solidFill>
              <a:latin typeface="思源宋体 2 Italics"/>
            </a:endParaRPr>
          </a:p>
          <a:p>
            <a:pPr algn="l">
              <a:lnSpc>
                <a:spcPts val="3755"/>
              </a:lnSpc>
              <a:spcBef>
                <a:spcPct val="0"/>
              </a:spcBef>
            </a:p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Freeform 32"/>
          <p:cNvSpPr/>
          <p:nvPr/>
        </p:nvSpPr>
        <p:spPr>
          <a:xfrm>
            <a:off x="4783172" y="2780865"/>
            <a:ext cx="7671300" cy="6069600"/>
          </a:xfrm>
          <a:custGeom>
            <a:avLst/>
            <a:gdLst/>
            <a:ahLst/>
            <a:cxnLst/>
            <a:rect l="l" t="t" r="r" b="b"/>
            <a:pathLst>
              <a:path w="7671300" h="6069600">
                <a:moveTo>
                  <a:pt x="0" y="0"/>
                </a:moveTo>
                <a:lnTo>
                  <a:pt x="7671301" y="0"/>
                </a:lnTo>
                <a:lnTo>
                  <a:pt x="7671301" y="6069600"/>
                </a:lnTo>
                <a:lnTo>
                  <a:pt x="0" y="6069600"/>
                </a:lnTo>
                <a:lnTo>
                  <a:pt x="0" y="0"/>
                </a:lnTo>
                <a:close/>
              </a:path>
            </a:pathLst>
          </a:custGeom>
          <a:blipFill>
            <a:blip r:embed="rId2"/>
            <a:stretch>
              <a:fillRect/>
            </a:stretch>
          </a:blipFill>
        </p:spPr>
      </p:sp>
      <p:sp>
        <p:nvSpPr>
          <p:cNvPr id="33" name="TextBox 33"/>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4" name="TextBox 34"/>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5" name="TextBox 35"/>
          <p:cNvSpPr txBox="1"/>
          <p:nvPr/>
        </p:nvSpPr>
        <p:spPr>
          <a:xfrm>
            <a:off x="1709494" y="1545941"/>
            <a:ext cx="13818658" cy="213868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(5)Field Observation(Empirical)</a:t>
            </a:r>
            <a:endParaRPr lang="en-US" sz="4000" spc="351">
              <a:solidFill>
                <a:srgbClr val="3E5270"/>
              </a:solidFill>
              <a:latin typeface="思源宋体 1 Semi-Bold"/>
            </a:endParaRPr>
          </a:p>
          <a:p>
            <a:pPr algn="l">
              <a:lnSpc>
                <a:spcPts val="5560"/>
              </a:lnSpc>
            </a:pPr>
          </a:p>
          <a:p>
            <a:pPr algn="l">
              <a:lnSpc>
                <a:spcPts val="5560"/>
              </a:lnSpc>
            </a:pPr>
          </a:p>
        </p:txBody>
      </p:sp>
      <p:sp>
        <p:nvSpPr>
          <p:cNvPr id="36" name="TextBox 3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3" action="ppaction://hlinksldjump"/>
              </a:rPr>
              <a:t>Methods to be used</a:t>
            </a:r>
            <a:endParaRPr lang="en-US" sz="3355" u="sng" strike="noStrike">
              <a:solidFill>
                <a:srgbClr val="FFFFFF"/>
              </a:solidFill>
              <a:latin typeface="思源宋体 1 Bold"/>
              <a:hlinkClick r:id="rId3" action="ppaction://hlinksldjump"/>
            </a:endParaRPr>
          </a:p>
        </p:txBody>
      </p:sp>
      <p:grpSp>
        <p:nvGrpSpPr>
          <p:cNvPr id="37" name="Group 37"/>
          <p:cNvGrpSpPr/>
          <p:nvPr/>
        </p:nvGrpSpPr>
        <p:grpSpPr>
          <a:xfrm rot="0">
            <a:off x="12454473" y="3392152"/>
            <a:ext cx="5259557" cy="5170239"/>
            <a:chOff x="0" y="0"/>
            <a:chExt cx="1433096" cy="1408760"/>
          </a:xfrm>
        </p:grpSpPr>
        <p:sp>
          <p:nvSpPr>
            <p:cNvPr id="38" name="Freeform 38"/>
            <p:cNvSpPr/>
            <p:nvPr/>
          </p:nvSpPr>
          <p:spPr>
            <a:xfrm>
              <a:off x="0" y="0"/>
              <a:ext cx="1433097" cy="1408760"/>
            </a:xfrm>
            <a:custGeom>
              <a:avLst/>
              <a:gdLst/>
              <a:ahLst/>
              <a:cxnLst/>
              <a:rect l="l" t="t" r="r" b="b"/>
              <a:pathLst>
                <a:path w="1433097" h="1408760">
                  <a:moveTo>
                    <a:pt x="1229897" y="0"/>
                  </a:moveTo>
                  <a:cubicBezTo>
                    <a:pt x="1342121" y="0"/>
                    <a:pt x="1433097" y="315362"/>
                    <a:pt x="1433097" y="704380"/>
                  </a:cubicBezTo>
                  <a:cubicBezTo>
                    <a:pt x="1433097" y="1093398"/>
                    <a:pt x="1342121" y="1408760"/>
                    <a:pt x="1229897" y="1408760"/>
                  </a:cubicBezTo>
                  <a:lnTo>
                    <a:pt x="203200" y="1408760"/>
                  </a:lnTo>
                  <a:cubicBezTo>
                    <a:pt x="90976" y="1408760"/>
                    <a:pt x="0" y="1093398"/>
                    <a:pt x="0" y="704380"/>
                  </a:cubicBezTo>
                  <a:cubicBezTo>
                    <a:pt x="0" y="315362"/>
                    <a:pt x="90976" y="0"/>
                    <a:pt x="203200" y="0"/>
                  </a:cubicBezTo>
                  <a:close/>
                </a:path>
              </a:pathLst>
            </a:custGeom>
            <a:solidFill>
              <a:srgbClr val="DBB4A5"/>
            </a:solidFill>
            <a:ln cap="sq">
              <a:noFill/>
              <a:prstDash val="solid"/>
              <a:miter/>
            </a:ln>
          </p:spPr>
        </p:sp>
        <p:sp>
          <p:nvSpPr>
            <p:cNvPr id="39" name="TextBox 39"/>
            <p:cNvSpPr txBox="1"/>
            <p:nvPr/>
          </p:nvSpPr>
          <p:spPr>
            <a:xfrm>
              <a:off x="0" y="-47625"/>
              <a:ext cx="1433096" cy="1456385"/>
            </a:xfrm>
            <a:prstGeom prst="rect">
              <a:avLst/>
            </a:prstGeom>
          </p:spPr>
          <p:txBody>
            <a:bodyPr lIns="50800" tIns="50800" rIns="50800" bIns="50800" rtlCol="0" anchor="ctr"/>
            <a:lstStyle/>
            <a:p>
              <a:pPr marL="0" lvl="0" indent="0" algn="ctr">
                <a:lnSpc>
                  <a:spcPts val="2660"/>
                </a:lnSpc>
                <a:spcBef>
                  <a:spcPct val="0"/>
                </a:spcBef>
              </a:pPr>
            </a:p>
          </p:txBody>
        </p:sp>
      </p:grpSp>
      <p:sp>
        <p:nvSpPr>
          <p:cNvPr id="40" name="TextBox 40"/>
          <p:cNvSpPr txBox="1"/>
          <p:nvPr/>
        </p:nvSpPr>
        <p:spPr>
          <a:xfrm>
            <a:off x="12454051" y="3683642"/>
            <a:ext cx="5259978" cy="4405376"/>
          </a:xfrm>
          <a:prstGeom prst="rect">
            <a:avLst/>
          </a:prstGeom>
        </p:spPr>
        <p:txBody>
          <a:bodyPr lIns="0" tIns="0" rIns="0" bIns="0" rtlCol="0" anchor="t">
            <a:spAutoFit/>
          </a:bodyPr>
          <a:lstStyle/>
          <a:p>
            <a:pPr algn="ctr">
              <a:lnSpc>
                <a:spcPts val="4005"/>
              </a:lnSpc>
            </a:pPr>
            <a:r>
              <a:rPr lang="en-US" sz="2860">
                <a:solidFill>
                  <a:srgbClr val="000000"/>
                </a:solidFill>
                <a:latin typeface="思源宋体 2 Bold"/>
              </a:rPr>
              <a:t>Field Notes Proper Template</a:t>
            </a:r>
            <a:endParaRPr lang="en-US" sz="2860">
              <a:solidFill>
                <a:srgbClr val="000000"/>
              </a:solidFill>
              <a:latin typeface="思源宋体 2 Bold"/>
            </a:endParaRPr>
          </a:p>
          <a:p>
            <a:pPr algn="ctr">
              <a:lnSpc>
                <a:spcPts val="3865"/>
              </a:lnSpc>
              <a:spcBef>
                <a:spcPct val="0"/>
              </a:spcBef>
            </a:pPr>
            <a:r>
              <a:rPr lang="en-US" sz="2760">
                <a:solidFill>
                  <a:srgbClr val="000000"/>
                </a:solidFill>
                <a:latin typeface="思源宋体 2 Light"/>
              </a:rPr>
              <a:t>These notes are to be expanded on immediately after the completion of events. The notes have to be detailed and the words have to be as close to possible as the subject being studied.</a:t>
            </a:r>
            <a:endParaRPr lang="en-US" sz="2760">
              <a:solidFill>
                <a:srgbClr val="000000"/>
              </a:solidFill>
              <a:latin typeface="思源宋体 2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63831" y="189069"/>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315977" y="6635154"/>
            <a:ext cx="4004359" cy="1453865"/>
            <a:chOff x="0" y="0"/>
            <a:chExt cx="879526" cy="319330"/>
          </a:xfrm>
        </p:grpSpPr>
        <p:sp>
          <p:nvSpPr>
            <p:cNvPr id="15" name="Freeform 15"/>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6" name="TextBox 16"/>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5400000">
            <a:off x="4270159" y="5550472"/>
            <a:ext cx="405154" cy="354509"/>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rot="-5400000">
            <a:off x="4117759" y="7184831"/>
            <a:ext cx="405154" cy="354509"/>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22" name="TextBox 22"/>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315977" y="8250943"/>
            <a:ext cx="4004359" cy="1453865"/>
            <a:chOff x="0" y="0"/>
            <a:chExt cx="879526" cy="319330"/>
          </a:xfrm>
        </p:grpSpPr>
        <p:sp>
          <p:nvSpPr>
            <p:cNvPr id="24" name="Freeform 2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5" name="TextBox 2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6" name="TextBox 26"/>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1" action="ppaction://hlinksldjump"/>
              </a:rPr>
              <a:t>Report and Results </a:t>
            </a:r>
            <a:endParaRPr lang="en-US" sz="3355" u="sng" strike="noStrike">
              <a:solidFill>
                <a:srgbClr val="FFFFFF"/>
              </a:solidFill>
              <a:latin typeface="思源宋体 1 Bold"/>
              <a:hlinkClick r:id="rId1" action="ppaction://hlinksldjump"/>
            </a:endParaRPr>
          </a:p>
        </p:txBody>
      </p:sp>
      <p:grpSp>
        <p:nvGrpSpPr>
          <p:cNvPr id="27" name="Group 27"/>
          <p:cNvGrpSpPr/>
          <p:nvPr/>
        </p:nvGrpSpPr>
        <p:grpSpPr>
          <a:xfrm rot="-5400000">
            <a:off x="4117759" y="8792254"/>
            <a:ext cx="405154" cy="354509"/>
            <a:chOff x="0" y="0"/>
            <a:chExt cx="812800" cy="711200"/>
          </a:xfrm>
        </p:grpSpPr>
        <p:sp>
          <p:nvSpPr>
            <p:cNvPr id="28" name="Freeform 2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9" name="TextBox 29"/>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30" name="Group 30"/>
          <p:cNvGrpSpPr/>
          <p:nvPr/>
        </p:nvGrpSpPr>
        <p:grpSpPr>
          <a:xfrm rot="0">
            <a:off x="11438750" y="3115248"/>
            <a:ext cx="6140288" cy="5428219"/>
            <a:chOff x="0" y="0"/>
            <a:chExt cx="1037257" cy="916970"/>
          </a:xfrm>
        </p:grpSpPr>
        <p:sp>
          <p:nvSpPr>
            <p:cNvPr id="31" name="Freeform 31"/>
            <p:cNvSpPr/>
            <p:nvPr/>
          </p:nvSpPr>
          <p:spPr>
            <a:xfrm>
              <a:off x="0" y="0"/>
              <a:ext cx="1037257" cy="916970"/>
            </a:xfrm>
            <a:custGeom>
              <a:avLst/>
              <a:gdLst/>
              <a:ahLst/>
              <a:cxnLst/>
              <a:rect l="l" t="t" r="r" b="b"/>
              <a:pathLst>
                <a:path w="1037257" h="916970">
                  <a:moveTo>
                    <a:pt x="834057" y="0"/>
                  </a:moveTo>
                  <a:cubicBezTo>
                    <a:pt x="946282" y="0"/>
                    <a:pt x="1037257" y="205271"/>
                    <a:pt x="1037257" y="458485"/>
                  </a:cubicBezTo>
                  <a:cubicBezTo>
                    <a:pt x="1037257" y="711699"/>
                    <a:pt x="946282" y="916970"/>
                    <a:pt x="834057" y="916970"/>
                  </a:cubicBezTo>
                  <a:lnTo>
                    <a:pt x="203200" y="916970"/>
                  </a:lnTo>
                  <a:cubicBezTo>
                    <a:pt x="90976" y="916970"/>
                    <a:pt x="0" y="711699"/>
                    <a:pt x="0" y="458485"/>
                  </a:cubicBezTo>
                  <a:cubicBezTo>
                    <a:pt x="0" y="205271"/>
                    <a:pt x="90976" y="0"/>
                    <a:pt x="203200" y="0"/>
                  </a:cubicBezTo>
                  <a:close/>
                </a:path>
              </a:pathLst>
            </a:custGeom>
            <a:solidFill>
              <a:srgbClr val="DBB4A5"/>
            </a:solidFill>
            <a:ln cap="sq">
              <a:noFill/>
              <a:prstDash val="solid"/>
              <a:miter/>
            </a:ln>
          </p:spPr>
        </p:sp>
        <p:sp>
          <p:nvSpPr>
            <p:cNvPr id="32" name="TextBox 32"/>
            <p:cNvSpPr txBox="1"/>
            <p:nvPr/>
          </p:nvSpPr>
          <p:spPr>
            <a:xfrm>
              <a:off x="0" y="-47625"/>
              <a:ext cx="1037257" cy="964595"/>
            </a:xfrm>
            <a:prstGeom prst="rect">
              <a:avLst/>
            </a:prstGeom>
          </p:spPr>
          <p:txBody>
            <a:bodyPr lIns="50800" tIns="50800" rIns="50800" bIns="50800" rtlCol="0" anchor="ctr"/>
            <a:lstStyle/>
            <a:p>
              <a:pPr marL="0" lvl="0" indent="0" algn="ctr">
                <a:lnSpc>
                  <a:spcPts val="2660"/>
                </a:lnSpc>
                <a:spcBef>
                  <a:spcPct val="0"/>
                </a:spcBef>
              </a:pPr>
            </a:p>
          </p:txBody>
        </p:sp>
      </p:grpSp>
      <p:sp>
        <p:nvSpPr>
          <p:cNvPr id="33" name="Freeform 33"/>
          <p:cNvSpPr/>
          <p:nvPr/>
        </p:nvSpPr>
        <p:spPr>
          <a:xfrm>
            <a:off x="4897640" y="3594728"/>
            <a:ext cx="6325184" cy="4517989"/>
          </a:xfrm>
          <a:custGeom>
            <a:avLst/>
            <a:gdLst/>
            <a:ahLst/>
            <a:cxnLst/>
            <a:rect l="l" t="t" r="r" b="b"/>
            <a:pathLst>
              <a:path w="6325184" h="4517989">
                <a:moveTo>
                  <a:pt x="0" y="0"/>
                </a:moveTo>
                <a:lnTo>
                  <a:pt x="6325185" y="0"/>
                </a:lnTo>
                <a:lnTo>
                  <a:pt x="6325185" y="4517989"/>
                </a:lnTo>
                <a:lnTo>
                  <a:pt x="0" y="4517989"/>
                </a:lnTo>
                <a:lnTo>
                  <a:pt x="0" y="0"/>
                </a:lnTo>
                <a:close/>
              </a:path>
            </a:pathLst>
          </a:custGeom>
          <a:blipFill>
            <a:blip r:embed="rId2"/>
            <a:stretch>
              <a:fillRect l="-14308" t="-5628" r="-16022" b="-3628"/>
            </a:stretch>
          </a:blipFill>
        </p:spPr>
      </p:sp>
      <p:sp>
        <p:nvSpPr>
          <p:cNvPr id="34" name="TextBox 3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35" name="TextBox 35"/>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6" name="TextBox 3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7" name="TextBox 3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3" action="ppaction://hlinksldjump"/>
              </a:rPr>
              <a:t>Methods to be used</a:t>
            </a:r>
            <a:endParaRPr lang="en-US" sz="3355" u="sng" strike="noStrike">
              <a:solidFill>
                <a:srgbClr val="FFFFFF"/>
              </a:solidFill>
              <a:latin typeface="思源宋体 1 Bold"/>
              <a:hlinkClick r:id="rId3" action="ppaction://hlinksldjump"/>
            </a:endParaRPr>
          </a:p>
        </p:txBody>
      </p:sp>
      <p:sp>
        <p:nvSpPr>
          <p:cNvPr id="38" name="TextBox 38"/>
          <p:cNvSpPr txBox="1"/>
          <p:nvPr/>
        </p:nvSpPr>
        <p:spPr>
          <a:xfrm>
            <a:off x="1709494" y="1545941"/>
            <a:ext cx="13818658" cy="71247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(5)Field Observation(Empirical)</a:t>
            </a:r>
            <a:endParaRPr lang="en-US" sz="4000" spc="351">
              <a:solidFill>
                <a:srgbClr val="3E5270"/>
              </a:solidFill>
              <a:latin typeface="思源宋体 1 Semi-Bold"/>
            </a:endParaRPr>
          </a:p>
        </p:txBody>
      </p:sp>
      <p:sp>
        <p:nvSpPr>
          <p:cNvPr id="39" name="TextBox 39"/>
          <p:cNvSpPr txBox="1"/>
          <p:nvPr/>
        </p:nvSpPr>
        <p:spPr>
          <a:xfrm>
            <a:off x="12038825" y="3214555"/>
            <a:ext cx="5540213" cy="4951870"/>
          </a:xfrm>
          <a:prstGeom prst="rect">
            <a:avLst/>
          </a:prstGeom>
        </p:spPr>
        <p:txBody>
          <a:bodyPr lIns="0" tIns="0" rIns="0" bIns="0" rtlCol="0" anchor="t">
            <a:spAutoFit/>
          </a:bodyPr>
          <a:lstStyle/>
          <a:p>
            <a:pPr algn="l">
              <a:lnSpc>
                <a:spcPts val="3975"/>
              </a:lnSpc>
            </a:pPr>
            <a:r>
              <a:rPr lang="en-US" sz="2860" spc="251">
                <a:solidFill>
                  <a:srgbClr val="000000"/>
                </a:solidFill>
                <a:latin typeface="思源宋体 2 Light"/>
              </a:rPr>
              <a:t>Among 5 methods of research,I prefer the </a:t>
            </a:r>
            <a:r>
              <a:rPr lang="en-US" sz="2860" spc="251">
                <a:solidFill>
                  <a:srgbClr val="000000"/>
                </a:solidFill>
                <a:latin typeface="思源宋体 2 Bold Italics"/>
              </a:rPr>
              <a:t>participant observation</a:t>
            </a:r>
            <a:r>
              <a:rPr lang="en-US" sz="2860" spc="251">
                <a:solidFill>
                  <a:srgbClr val="000000"/>
                </a:solidFill>
                <a:latin typeface="思源宋体 2 Bold"/>
              </a:rPr>
              <a:t>.</a:t>
            </a:r>
            <a:endParaRPr lang="en-US" sz="2860" spc="251">
              <a:solidFill>
                <a:srgbClr val="000000"/>
              </a:solidFill>
              <a:latin typeface="思源宋体 2 Bold"/>
            </a:endParaRPr>
          </a:p>
          <a:p>
            <a:pPr algn="l">
              <a:lnSpc>
                <a:spcPts val="3975"/>
              </a:lnSpc>
            </a:pPr>
          </a:p>
          <a:p>
            <a:pPr algn="l">
              <a:lnSpc>
                <a:spcPts val="4115"/>
              </a:lnSpc>
            </a:pPr>
            <a:r>
              <a:rPr lang="en-US" sz="2960" spc="260">
                <a:solidFill>
                  <a:srgbClr val="000000"/>
                </a:solidFill>
                <a:latin typeface="思源宋体 2 Bold"/>
              </a:rPr>
              <a:t>Charateristics</a:t>
            </a:r>
            <a:endParaRPr lang="en-US" sz="2960" spc="260">
              <a:solidFill>
                <a:srgbClr val="000000"/>
              </a:solidFill>
              <a:latin typeface="思源宋体 2 Bold"/>
            </a:endParaRPr>
          </a:p>
          <a:p>
            <a:pPr marL="595630" lvl="1" indent="-297815" algn="l">
              <a:lnSpc>
                <a:spcPts val="3835"/>
              </a:lnSpc>
              <a:buFont typeface="Arial" panose="020B0604020202090204"/>
              <a:buChar char="•"/>
            </a:pPr>
            <a:r>
              <a:rPr lang="en-US" sz="2760" spc="242">
                <a:solidFill>
                  <a:srgbClr val="000000"/>
                </a:solidFill>
                <a:latin typeface="思源宋体 2 Light"/>
              </a:rPr>
              <a:t> Conducted in a natural environment </a:t>
            </a:r>
            <a:endParaRPr lang="en-US" sz="2760" spc="242">
              <a:solidFill>
                <a:srgbClr val="000000"/>
              </a:solidFill>
              <a:latin typeface="思源宋体 2 Light"/>
            </a:endParaRPr>
          </a:p>
          <a:p>
            <a:pPr marL="595630" lvl="1" indent="-297815" algn="l">
              <a:lnSpc>
                <a:spcPts val="3835"/>
              </a:lnSpc>
              <a:buFont typeface="Arial" panose="020B0604020202090204"/>
              <a:buChar char="•"/>
            </a:pPr>
            <a:r>
              <a:rPr lang="en-US" sz="2760" spc="242">
                <a:solidFill>
                  <a:srgbClr val="000000"/>
                </a:solidFill>
                <a:latin typeface="思源宋体 2 Light"/>
              </a:rPr>
              <a:t>The researcher gets involved in the discussions</a:t>
            </a:r>
            <a:endParaRPr lang="en-US" sz="2760" spc="242">
              <a:solidFill>
                <a:srgbClr val="000000"/>
              </a:solidFill>
              <a:latin typeface="思源宋体 2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122" y="385631"/>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599219"/>
          </a:xfrm>
          <a:prstGeom prst="rect">
            <a:avLst/>
          </a:prstGeom>
        </p:spPr>
        <p:txBody>
          <a:bodyPr lIns="0" tIns="0" rIns="0" bIns="0" rtlCol="0" anchor="t">
            <a:spAutoFit/>
          </a:bodyPr>
          <a:lstStyle/>
          <a:p>
            <a:pPr algn="ctr">
              <a:lnSpc>
                <a:spcPts val="5235"/>
              </a:lnSpc>
            </a:pPr>
            <a:r>
              <a:rPr lang="en-US" sz="3355" u="sng">
                <a:solidFill>
                  <a:srgbClr val="FFFFFF"/>
                </a:solidFill>
                <a:latin typeface="思源宋体 1 Bold"/>
                <a:hlinkClick r:id="rId1" action="ppaction://hlinksldjump"/>
              </a:rPr>
              <a:t> Approach to answering questions </a:t>
            </a:r>
            <a:endParaRPr lang="en-US" sz="3355" u="sng">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2">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270159" y="5550472"/>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32" name="Group 32"/>
          <p:cNvGrpSpPr/>
          <p:nvPr/>
        </p:nvGrpSpPr>
        <p:grpSpPr>
          <a:xfrm rot="0">
            <a:off x="11279866" y="2706772"/>
            <a:ext cx="6104910" cy="6937731"/>
            <a:chOff x="0" y="0"/>
            <a:chExt cx="1220001" cy="1386432"/>
          </a:xfrm>
        </p:grpSpPr>
        <p:sp>
          <p:nvSpPr>
            <p:cNvPr id="33" name="Freeform 33"/>
            <p:cNvSpPr/>
            <p:nvPr/>
          </p:nvSpPr>
          <p:spPr>
            <a:xfrm>
              <a:off x="0" y="0"/>
              <a:ext cx="1220002" cy="1386432"/>
            </a:xfrm>
            <a:custGeom>
              <a:avLst/>
              <a:gdLst/>
              <a:ahLst/>
              <a:cxnLst/>
              <a:rect l="l" t="t" r="r" b="b"/>
              <a:pathLst>
                <a:path w="1220002" h="1386432">
                  <a:moveTo>
                    <a:pt x="1016802" y="0"/>
                  </a:moveTo>
                  <a:cubicBezTo>
                    <a:pt x="1129026" y="0"/>
                    <a:pt x="1220002" y="310363"/>
                    <a:pt x="1220002" y="693216"/>
                  </a:cubicBezTo>
                  <a:cubicBezTo>
                    <a:pt x="1220002" y="1076069"/>
                    <a:pt x="1129026" y="1386432"/>
                    <a:pt x="1016802" y="1386432"/>
                  </a:cubicBezTo>
                  <a:lnTo>
                    <a:pt x="203200" y="1386432"/>
                  </a:lnTo>
                  <a:cubicBezTo>
                    <a:pt x="90976" y="1386432"/>
                    <a:pt x="0" y="1076069"/>
                    <a:pt x="0" y="693216"/>
                  </a:cubicBezTo>
                  <a:cubicBezTo>
                    <a:pt x="0" y="310363"/>
                    <a:pt x="90976" y="0"/>
                    <a:pt x="203200" y="0"/>
                  </a:cubicBezTo>
                  <a:close/>
                </a:path>
              </a:pathLst>
            </a:custGeom>
            <a:solidFill>
              <a:srgbClr val="DBB4A5"/>
            </a:solidFill>
            <a:ln cap="sq">
              <a:noFill/>
              <a:prstDash val="solid"/>
              <a:miter/>
            </a:ln>
          </p:spPr>
        </p:sp>
        <p:sp>
          <p:nvSpPr>
            <p:cNvPr id="34" name="TextBox 34"/>
            <p:cNvSpPr txBox="1"/>
            <p:nvPr/>
          </p:nvSpPr>
          <p:spPr>
            <a:xfrm>
              <a:off x="0" y="-57150"/>
              <a:ext cx="1220001" cy="1443582"/>
            </a:xfrm>
            <a:prstGeom prst="rect">
              <a:avLst/>
            </a:prstGeom>
          </p:spPr>
          <p:txBody>
            <a:bodyPr lIns="50800" tIns="50800" rIns="50800" bIns="50800" rtlCol="0" anchor="ctr"/>
            <a:lstStyle/>
            <a:p>
              <a:pPr marL="0" lvl="0" indent="0" algn="l">
                <a:lnSpc>
                  <a:spcPts val="3335"/>
                </a:lnSpc>
                <a:spcBef>
                  <a:spcPct val="0"/>
                </a:spcBef>
              </a:pPr>
              <a:r>
                <a:rPr lang="en-US" sz="2400" spc="211">
                  <a:solidFill>
                    <a:srgbClr val="FFFFFF"/>
                  </a:solidFill>
                  <a:latin typeface="思源宋体 1 Semi-Bold"/>
                </a:rPr>
                <a:t>   </a:t>
              </a:r>
              <a:r>
                <a:rPr lang="en-US" sz="2400" spc="211">
                  <a:solidFill>
                    <a:srgbClr val="000000"/>
                  </a:solidFill>
                  <a:latin typeface="思源宋体 1 Semi-Bold"/>
                </a:rPr>
                <a:t>What’the indicent about</a:t>
              </a:r>
              <a:r>
                <a:rPr lang="en-US" sz="2400" u="none" strike="noStrike" spc="211">
                  <a:solidFill>
                    <a:srgbClr val="000000"/>
                  </a:solidFill>
                  <a:latin typeface="思源宋体 1 Semi-Bold"/>
                </a:rPr>
                <a:t>?</a:t>
              </a:r>
              <a:endParaRPr lang="en-US" sz="2400" u="none" strike="noStrike" spc="211">
                <a:solidFill>
                  <a:srgbClr val="000000"/>
                </a:solidFill>
                <a:latin typeface="思源宋体 1 Semi-Bold"/>
              </a:endParaRPr>
            </a:p>
            <a:p>
              <a:pPr marL="0" lvl="0" indent="0" algn="l">
                <a:lnSpc>
                  <a:spcPts val="3335"/>
                </a:lnSpc>
                <a:spcBef>
                  <a:spcPct val="0"/>
                </a:spcBef>
              </a:pPr>
            </a:p>
            <a:p>
              <a:pPr marL="431800" lvl="1" indent="-215900" algn="l">
                <a:lnSpc>
                  <a:spcPts val="2780"/>
                </a:lnSpc>
                <a:spcBef>
                  <a:spcPct val="0"/>
                </a:spcBef>
                <a:buAutoNum type="arabicPeriod"/>
              </a:pPr>
              <a:r>
                <a:rPr lang="en-US" sz="2000" u="none" strike="noStrike" spc="176">
                  <a:solidFill>
                    <a:srgbClr val="000000"/>
                  </a:solidFill>
                  <a:latin typeface="思源宋体 1 Semi-Bold"/>
                </a:rPr>
                <a:t>The discount rules of coupon is too complicated to compare.</a:t>
              </a:r>
              <a:r>
                <a:rPr lang="en-US" sz="2000" u="none" strike="noStrike" spc="176">
                  <a:solidFill>
                    <a:srgbClr val="FFFFFF"/>
                  </a:solidFill>
                  <a:latin typeface="思源宋体 1 Semi-Bold"/>
                </a:rPr>
                <a:t>(</a:t>
              </a:r>
              <a:r>
                <a:rPr lang="en-US" sz="2000" u="none" strike="noStrike" spc="176">
                  <a:solidFill>
                    <a:srgbClr val="FF5757"/>
                  </a:solidFill>
                  <a:latin typeface="思源宋体 1 Semi-Bold"/>
                </a:rPr>
                <a:t>Hard to learn</a:t>
              </a:r>
              <a:r>
                <a:rPr lang="en-US" sz="2000" u="none" strike="noStrike" spc="176">
                  <a:solidFill>
                    <a:srgbClr val="FFFFFF"/>
                  </a:solidFill>
                  <a:latin typeface="思源宋体 1 Semi-Bold"/>
                </a:rPr>
                <a:t>)</a:t>
              </a:r>
              <a:endParaRPr lang="en-US" sz="2000" u="none" strike="noStrike" spc="176">
                <a:solidFill>
                  <a:srgbClr val="FFFFFF"/>
                </a:solidFill>
                <a:latin typeface="思源宋体 1 Semi-Bold"/>
              </a:endParaRPr>
            </a:p>
            <a:p>
              <a:pPr marL="431800" lvl="1" indent="-215900" algn="l">
                <a:lnSpc>
                  <a:spcPts val="2780"/>
                </a:lnSpc>
                <a:spcBef>
                  <a:spcPct val="0"/>
                </a:spcBef>
                <a:buAutoNum type="arabicPeriod"/>
              </a:pPr>
              <a:r>
                <a:rPr lang="en-US" sz="2000" u="none" strike="noStrike" spc="176">
                  <a:solidFill>
                    <a:srgbClr val="000000"/>
                  </a:solidFill>
                  <a:latin typeface="思源宋体 1 Bold"/>
                </a:rPr>
                <a:t>The refund policy is obvious(</a:t>
              </a:r>
              <a:r>
                <a:rPr lang="en-US" sz="2000" u="none" strike="noStrike" spc="176">
                  <a:solidFill>
                    <a:srgbClr val="1F602F"/>
                  </a:solidFill>
                  <a:latin typeface="思源宋体 1 Bold"/>
                </a:rPr>
                <a:t>Easy to learn</a:t>
              </a:r>
              <a:r>
                <a:rPr lang="en-US" sz="2000" u="none" strike="noStrike" spc="176">
                  <a:solidFill>
                    <a:srgbClr val="000000"/>
                  </a:solidFill>
                  <a:latin typeface="思源宋体 1 Bold"/>
                </a:rPr>
                <a:t>)</a:t>
              </a:r>
              <a:endParaRPr lang="en-US" sz="2000" u="none" strike="noStrike" spc="176">
                <a:solidFill>
                  <a:srgbClr val="000000"/>
                </a:solidFill>
                <a:latin typeface="思源宋体 1 Bold"/>
              </a:endParaRPr>
            </a:p>
            <a:p>
              <a:pPr marL="431800" lvl="1" indent="-215900" algn="l">
                <a:lnSpc>
                  <a:spcPts val="2780"/>
                </a:lnSpc>
                <a:spcBef>
                  <a:spcPct val="0"/>
                </a:spcBef>
                <a:buAutoNum type="arabicPeriod"/>
              </a:pPr>
              <a:r>
                <a:rPr lang="en-US" sz="2000" u="none" strike="noStrike" spc="176">
                  <a:solidFill>
                    <a:srgbClr val="000000"/>
                  </a:solidFill>
                  <a:latin typeface="思源宋体 1 Bold"/>
                </a:rPr>
                <a:t>Sometimes the transaction is hard to drawback even far before the day.(</a:t>
              </a:r>
              <a:r>
                <a:rPr lang="en-US" sz="2000" u="none" strike="noStrike" spc="176">
                  <a:solidFill>
                    <a:srgbClr val="FF3131"/>
                  </a:solidFill>
                  <a:latin typeface="思源宋体 1 Bold"/>
                </a:rPr>
                <a:t>Low Efficieny</a:t>
              </a:r>
              <a:r>
                <a:rPr lang="en-US" sz="2000" u="none" strike="noStrike" spc="176">
                  <a:solidFill>
                    <a:srgbClr val="000000"/>
                  </a:solidFill>
                  <a:latin typeface="思源宋体 1 Bold"/>
                </a:rPr>
                <a:t>)</a:t>
              </a:r>
              <a:endParaRPr lang="en-US" sz="2000" u="none" strike="noStrike" spc="176">
                <a:solidFill>
                  <a:srgbClr val="000000"/>
                </a:solidFill>
                <a:latin typeface="思源宋体 1 Bold"/>
              </a:endParaRPr>
            </a:p>
            <a:p>
              <a:pPr algn="l">
                <a:lnSpc>
                  <a:spcPts val="2780"/>
                </a:lnSpc>
                <a:spcBef>
                  <a:spcPct val="0"/>
                </a:spcBef>
              </a:pPr>
              <a:r>
                <a:rPr lang="en-US" sz="2000" u="none" strike="noStrike" spc="176">
                  <a:solidFill>
                    <a:srgbClr val="FFFFFF"/>
                  </a:solidFill>
                  <a:latin typeface="思源宋体 1 Semi-Bold"/>
                </a:rPr>
                <a:t>)</a:t>
              </a:r>
              <a:endParaRPr lang="en-US" sz="2000" u="none" strike="noStrike" spc="176">
                <a:solidFill>
                  <a:srgbClr val="FFFFFF"/>
                </a:solidFill>
                <a:latin typeface="思源宋体 1 Semi-Bold"/>
              </a:endParaRPr>
            </a:p>
            <a:p>
              <a:pPr marL="0" lvl="0" indent="0" algn="l">
                <a:lnSpc>
                  <a:spcPts val="2780"/>
                </a:lnSpc>
                <a:spcBef>
                  <a:spcPct val="0"/>
                </a:spcBef>
              </a:pPr>
            </a:p>
          </p:txBody>
        </p:sp>
      </p:grpSp>
      <p:sp>
        <p:nvSpPr>
          <p:cNvPr id="35" name="Freeform 35"/>
          <p:cNvSpPr/>
          <p:nvPr/>
        </p:nvSpPr>
        <p:spPr>
          <a:xfrm>
            <a:off x="4497590" y="3026065"/>
            <a:ext cx="6692841" cy="6299144"/>
          </a:xfrm>
          <a:custGeom>
            <a:avLst/>
            <a:gdLst/>
            <a:ahLst/>
            <a:cxnLst/>
            <a:rect l="l" t="t" r="r" b="b"/>
            <a:pathLst>
              <a:path w="6692841" h="6299144">
                <a:moveTo>
                  <a:pt x="0" y="0"/>
                </a:moveTo>
                <a:lnTo>
                  <a:pt x="6692841" y="0"/>
                </a:lnTo>
                <a:lnTo>
                  <a:pt x="6692841" y="6299145"/>
                </a:lnTo>
                <a:lnTo>
                  <a:pt x="0" y="6299145"/>
                </a:lnTo>
                <a:lnTo>
                  <a:pt x="0" y="0"/>
                </a:lnTo>
                <a:close/>
              </a:path>
            </a:pathLst>
          </a:custGeom>
          <a:blipFill>
            <a:blip r:embed="rId3"/>
            <a:stretch>
              <a:fillRect l="-17410" t="-13811" r="-13951" b="-66810"/>
            </a:stretch>
          </a:blipFill>
        </p:spPr>
      </p:sp>
      <p:sp>
        <p:nvSpPr>
          <p:cNvPr id="36" name="TextBox 36"/>
          <p:cNvSpPr txBox="1"/>
          <p:nvPr/>
        </p:nvSpPr>
        <p:spPr>
          <a:xfrm>
            <a:off x="586011" y="5019675"/>
            <a:ext cx="3464291" cy="1941994"/>
          </a:xfrm>
          <a:prstGeom prst="rect">
            <a:avLst/>
          </a:prstGeom>
        </p:spPr>
        <p:txBody>
          <a:bodyPr lIns="0" tIns="0" rIns="0" bIns="0" rtlCol="0" anchor="t">
            <a:spAutoFit/>
          </a:bodyPr>
          <a:lstStyle/>
          <a:p>
            <a:pPr algn="ctr">
              <a:lnSpc>
                <a:spcPts val="5235"/>
              </a:lnSpc>
            </a:pPr>
            <a:r>
              <a:rPr lang="en-US" sz="3355" u="sng">
                <a:solidFill>
                  <a:srgbClr val="FFFFFF"/>
                </a:solidFill>
                <a:latin typeface="思源宋体 1 Bold"/>
                <a:hlinkClick r:id="rId4" action="ppaction://hlinksldjump"/>
              </a:rPr>
              <a:t> Tasks and Data needed</a:t>
            </a:r>
            <a:endParaRPr lang="en-US" sz="3355" u="sng">
              <a:solidFill>
                <a:srgbClr val="FFFFFF"/>
              </a:solidFill>
              <a:latin typeface="思源宋体 1 Bold"/>
            </a:endParaRPr>
          </a:p>
          <a:p>
            <a:pPr marL="0" lvl="0" indent="0" algn="ctr">
              <a:lnSpc>
                <a:spcPts val="5235"/>
              </a:lnSpc>
              <a:spcBef>
                <a:spcPct val="0"/>
              </a:spcBef>
            </a:pPr>
          </a:p>
        </p:txBody>
      </p:sp>
      <p:sp>
        <p:nvSpPr>
          <p:cNvPr id="37" name="TextBox 37"/>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8" name="TextBox 38"/>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sng" strike="noStrike">
                <a:solidFill>
                  <a:srgbClr val="FFFFFF"/>
                </a:solidFill>
                <a:latin typeface="思源宋体 1 Bold"/>
                <a:hlinkClick r:id="rId5" action="ppaction://hlinksldjump"/>
              </a:rPr>
              <a:t>Methods to be used</a:t>
            </a:r>
            <a:endParaRPr lang="en-US" sz="3355" u="sng" strike="noStrike">
              <a:solidFill>
                <a:srgbClr val="FFFFFF"/>
              </a:solidFill>
              <a:latin typeface="思源宋体 1 Bold"/>
              <a:hlinkClick r:id="rId5" action="ppaction://hlinksldjump"/>
            </a:endParaRPr>
          </a:p>
        </p:txBody>
      </p:sp>
      <p:sp>
        <p:nvSpPr>
          <p:cNvPr id="39" name="TextBox 39"/>
          <p:cNvSpPr txBox="1"/>
          <p:nvPr/>
        </p:nvSpPr>
        <p:spPr>
          <a:xfrm>
            <a:off x="1709494" y="1545941"/>
            <a:ext cx="13818658" cy="712470"/>
          </a:xfrm>
          <a:prstGeom prst="rect">
            <a:avLst/>
          </a:prstGeom>
        </p:spPr>
        <p:txBody>
          <a:bodyPr lIns="0" tIns="0" rIns="0" bIns="0" rtlCol="0" anchor="t">
            <a:spAutoFit/>
          </a:bodyPr>
          <a:lstStyle/>
          <a:p>
            <a:pPr algn="l">
              <a:lnSpc>
                <a:spcPts val="5560"/>
              </a:lnSpc>
            </a:pPr>
            <a:r>
              <a:rPr lang="en-US" sz="4000" spc="351">
                <a:solidFill>
                  <a:srgbClr val="3E5270"/>
                </a:solidFill>
                <a:latin typeface="思源宋体 1 Semi-Bold"/>
              </a:rPr>
              <a:t>(5)Field Observation(Empirical)</a:t>
            </a:r>
            <a:endParaRPr lang="en-US" sz="4000" spc="351">
              <a:solidFill>
                <a:srgbClr val="3E5270"/>
              </a:solidFill>
              <a:latin typeface="思源宋体 1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DBB4A5"/>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1" name="Group 11"/>
          <p:cNvGrpSpPr/>
          <p:nvPr/>
        </p:nvGrpSpPr>
        <p:grpSpPr>
          <a:xfrm rot="-5400000">
            <a:off x="4117759" y="3417474"/>
            <a:ext cx="405154" cy="354509"/>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BB4A5"/>
            </a:solidFill>
          </p:spPr>
        </p:sp>
        <p:sp>
          <p:nvSpPr>
            <p:cNvPr id="13" name="TextBox 13"/>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14" name="TextBox 14"/>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5" name="Freeform 1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6" name="Group 16"/>
          <p:cNvGrpSpPr/>
          <p:nvPr/>
        </p:nvGrpSpPr>
        <p:grpSpPr>
          <a:xfrm rot="0">
            <a:off x="315977" y="6635154"/>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4117759" y="5555720"/>
            <a:ext cx="405154" cy="354509"/>
            <a:chOff x="0" y="0"/>
            <a:chExt cx="812800" cy="711200"/>
          </a:xfrm>
        </p:grpSpPr>
        <p:sp>
          <p:nvSpPr>
            <p:cNvPr id="20" name="Freeform 2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1" name="TextBox 2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5400000">
            <a:off x="4117759" y="7184831"/>
            <a:ext cx="405154" cy="354509"/>
            <a:chOff x="0" y="0"/>
            <a:chExt cx="812800" cy="711200"/>
          </a:xfrm>
        </p:grpSpPr>
        <p:sp>
          <p:nvSpPr>
            <p:cNvPr id="23" name="Freeform 2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24" name="TextBox 24"/>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315977" y="8250943"/>
            <a:ext cx="4004359" cy="1453865"/>
            <a:chOff x="0" y="0"/>
            <a:chExt cx="879526" cy="319330"/>
          </a:xfrm>
        </p:grpSpPr>
        <p:sp>
          <p:nvSpPr>
            <p:cNvPr id="26" name="Freeform 26"/>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27" name="TextBox 27"/>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28" name="TextBox 28"/>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grpSp>
        <p:nvGrpSpPr>
          <p:cNvPr id="29" name="Group 29"/>
          <p:cNvGrpSpPr/>
          <p:nvPr/>
        </p:nvGrpSpPr>
        <p:grpSpPr>
          <a:xfrm rot="-5400000">
            <a:off x="4117759" y="8792254"/>
            <a:ext cx="405154" cy="354509"/>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6E85A9"/>
            </a:solidFill>
          </p:spPr>
        </p:sp>
        <p:sp>
          <p:nvSpPr>
            <p:cNvPr id="31" name="TextBox 31"/>
            <p:cNvSpPr txBox="1"/>
            <p:nvPr/>
          </p:nvSpPr>
          <p:spPr>
            <a:xfrm>
              <a:off x="127000" y="3175"/>
              <a:ext cx="558800" cy="377825"/>
            </a:xfrm>
            <a:prstGeom prst="rect">
              <a:avLst/>
            </a:prstGeom>
          </p:spPr>
          <p:txBody>
            <a:bodyPr lIns="50800" tIns="50800" rIns="50800" bIns="50800" rtlCol="0" anchor="ctr"/>
            <a:lstStyle/>
            <a:p>
              <a:pPr algn="ctr">
                <a:lnSpc>
                  <a:spcPts val="2660"/>
                </a:lnSpc>
              </a:pPr>
            </a:p>
          </p:txBody>
        </p:sp>
      </p:grpSp>
      <p:sp>
        <p:nvSpPr>
          <p:cNvPr id="32" name="TextBox 32"/>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(6)System Usability Scale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33" name="Group 33"/>
          <p:cNvGrpSpPr/>
          <p:nvPr/>
        </p:nvGrpSpPr>
        <p:grpSpPr>
          <a:xfrm rot="0">
            <a:off x="4592840" y="2664832"/>
            <a:ext cx="12246186" cy="7039976"/>
            <a:chOff x="0" y="0"/>
            <a:chExt cx="3128173" cy="1798296"/>
          </a:xfrm>
        </p:grpSpPr>
        <p:sp>
          <p:nvSpPr>
            <p:cNvPr id="34" name="Freeform 34"/>
            <p:cNvSpPr/>
            <p:nvPr/>
          </p:nvSpPr>
          <p:spPr>
            <a:xfrm>
              <a:off x="0" y="0"/>
              <a:ext cx="3128173" cy="1798296"/>
            </a:xfrm>
            <a:custGeom>
              <a:avLst/>
              <a:gdLst/>
              <a:ahLst/>
              <a:cxnLst/>
              <a:rect l="l" t="t" r="r" b="b"/>
              <a:pathLst>
                <a:path w="3128173" h="1798296">
                  <a:moveTo>
                    <a:pt x="0" y="0"/>
                  </a:moveTo>
                  <a:lnTo>
                    <a:pt x="3128173" y="0"/>
                  </a:lnTo>
                  <a:lnTo>
                    <a:pt x="3128173" y="1798296"/>
                  </a:lnTo>
                  <a:lnTo>
                    <a:pt x="0" y="1798296"/>
                  </a:lnTo>
                  <a:close/>
                </a:path>
              </a:pathLst>
            </a:custGeom>
            <a:solidFill>
              <a:srgbClr val="FFFFFF">
                <a:alpha val="55686"/>
              </a:srgbClr>
            </a:solidFill>
            <a:ln cap="sq">
              <a:noFill/>
              <a:prstDash val="solid"/>
              <a:miter/>
            </a:ln>
          </p:spPr>
        </p:sp>
        <p:sp>
          <p:nvSpPr>
            <p:cNvPr id="35" name="TextBox 35"/>
            <p:cNvSpPr txBox="1"/>
            <p:nvPr/>
          </p:nvSpPr>
          <p:spPr>
            <a:xfrm>
              <a:off x="0" y="-47625"/>
              <a:ext cx="3128173"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36" name="Freeform 36"/>
          <p:cNvSpPr/>
          <p:nvPr/>
        </p:nvSpPr>
        <p:spPr>
          <a:xfrm>
            <a:off x="10428608" y="4221277"/>
            <a:ext cx="7243747" cy="5463714"/>
          </a:xfrm>
          <a:custGeom>
            <a:avLst/>
            <a:gdLst/>
            <a:ahLst/>
            <a:cxnLst/>
            <a:rect l="l" t="t" r="r" b="b"/>
            <a:pathLst>
              <a:path w="7243747" h="5463714">
                <a:moveTo>
                  <a:pt x="0" y="0"/>
                </a:moveTo>
                <a:lnTo>
                  <a:pt x="7243747" y="0"/>
                </a:lnTo>
                <a:lnTo>
                  <a:pt x="7243747" y="5463714"/>
                </a:lnTo>
                <a:lnTo>
                  <a:pt x="0" y="5463714"/>
                </a:lnTo>
                <a:lnTo>
                  <a:pt x="0" y="0"/>
                </a:lnTo>
                <a:close/>
              </a:path>
            </a:pathLst>
          </a:custGeom>
          <a:blipFill>
            <a:blip r:embed="rId2"/>
            <a:stretch>
              <a:fillRect/>
            </a:stretch>
          </a:blipFill>
        </p:spPr>
      </p:sp>
      <p:sp>
        <p:nvSpPr>
          <p:cNvPr id="37" name="TextBox 37"/>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38" name="TextBox 38"/>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39" name="TextBox 39"/>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40" name="TextBox 40"/>
          <p:cNvSpPr txBox="1"/>
          <p:nvPr/>
        </p:nvSpPr>
        <p:spPr>
          <a:xfrm>
            <a:off x="5096424" y="2573422"/>
            <a:ext cx="11742603" cy="2041091"/>
          </a:xfrm>
          <a:prstGeom prst="rect">
            <a:avLst/>
          </a:prstGeom>
        </p:spPr>
        <p:txBody>
          <a:bodyPr lIns="0" tIns="0" rIns="0" bIns="0" rtlCol="0" anchor="t">
            <a:spAutoFit/>
          </a:bodyPr>
          <a:lstStyle/>
          <a:p>
            <a:pPr marL="0" lvl="0" indent="0" algn="l">
              <a:lnSpc>
                <a:spcPts val="4125"/>
              </a:lnSpc>
              <a:spcBef>
                <a:spcPct val="0"/>
              </a:spcBef>
            </a:pPr>
            <a:r>
              <a:rPr lang="en-US" sz="2455">
                <a:solidFill>
                  <a:srgbClr val="1E1E1E"/>
                </a:solidFill>
                <a:latin typeface="思源宋体 2 Medium"/>
              </a:rPr>
              <a:t>It consists of a set of 10 questions that cover aspects such as software usability, reliability, and performance. Users evaluate the usability of the software by answering these questions, with higher scores indicating higher software availability.</a:t>
            </a:r>
            <a:endParaRPr lang="en-US" sz="2455">
              <a:solidFill>
                <a:srgbClr val="1E1E1E"/>
              </a:solidFill>
              <a:latin typeface="思源宋体 2 Medium"/>
            </a:endParaRPr>
          </a:p>
        </p:txBody>
      </p:sp>
      <p:sp>
        <p:nvSpPr>
          <p:cNvPr id="41" name="TextBox 41"/>
          <p:cNvSpPr txBox="1"/>
          <p:nvPr/>
        </p:nvSpPr>
        <p:spPr>
          <a:xfrm>
            <a:off x="5096424" y="5137028"/>
            <a:ext cx="5169897" cy="4384930"/>
          </a:xfrm>
          <a:prstGeom prst="rect">
            <a:avLst/>
          </a:prstGeom>
        </p:spPr>
        <p:txBody>
          <a:bodyPr lIns="0" tIns="0" rIns="0" bIns="0" rtlCol="0" anchor="t">
            <a:spAutoFit/>
          </a:bodyPr>
          <a:lstStyle/>
          <a:p>
            <a:pPr algn="l">
              <a:lnSpc>
                <a:spcPts val="4365"/>
              </a:lnSpc>
            </a:pPr>
            <a:r>
              <a:rPr lang="en-US" sz="2600">
                <a:solidFill>
                  <a:srgbClr val="FF3131"/>
                </a:solidFill>
                <a:latin typeface="思源宋体 2 Medium"/>
              </a:rPr>
              <a:t>Advantage </a:t>
            </a:r>
            <a:r>
              <a:rPr lang="en-US" sz="2600">
                <a:solidFill>
                  <a:srgbClr val="1E1E1E"/>
                </a:solidFill>
                <a:latin typeface="思源宋体 2 Medium"/>
              </a:rPr>
              <a:t>: it's high sensitivity, as it can achieve a 75% correct </a:t>
            </a:r>
            <a:r>
              <a:rPr lang="en-US" sz="2600">
                <a:solidFill>
                  <a:srgbClr val="000000"/>
                </a:solidFill>
                <a:latin typeface="思源宋体 2 Medium"/>
              </a:rPr>
              <a:t>conclusion rate with only 8 samples, better than QUIS and others.</a:t>
            </a:r>
            <a:endParaRPr lang="en-US" sz="2600">
              <a:solidFill>
                <a:srgbClr val="000000"/>
              </a:solidFill>
              <a:latin typeface="思源宋体 2 Medium"/>
            </a:endParaRPr>
          </a:p>
          <a:p>
            <a:pPr algn="l">
              <a:lnSpc>
                <a:spcPts val="4365"/>
              </a:lnSpc>
            </a:pPr>
          </a:p>
          <a:p>
            <a:pPr marL="0" lvl="0" indent="0" algn="l">
              <a:lnSpc>
                <a:spcPts val="4365"/>
              </a:lnSpc>
              <a:spcBef>
                <a:spcPct val="0"/>
              </a:spcBef>
            </a:pPr>
            <a:r>
              <a:rPr lang="en-US" sz="2600">
                <a:solidFill>
                  <a:srgbClr val="FF5757"/>
                </a:solidFill>
                <a:latin typeface="思源宋体 2 Medium"/>
              </a:rPr>
              <a:t>Disadvantage </a:t>
            </a:r>
            <a:r>
              <a:rPr lang="en-US" sz="2600">
                <a:solidFill>
                  <a:srgbClr val="1E1E1E"/>
                </a:solidFill>
                <a:latin typeface="思源宋体 2 Medium"/>
              </a:rPr>
              <a:t>: the database has not been updated since 2011.</a:t>
            </a:r>
            <a:endParaRPr lang="en-US" sz="2600">
              <a:solidFill>
                <a:srgbClr val="1E1E1E"/>
              </a:solidFill>
              <a:latin typeface="思源宋体 2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(6)System Usability Scale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246186" cy="7039976"/>
            <a:chOff x="0" y="0"/>
            <a:chExt cx="3128173" cy="1798296"/>
          </a:xfrm>
        </p:grpSpPr>
        <p:sp>
          <p:nvSpPr>
            <p:cNvPr id="21" name="Freeform 21"/>
            <p:cNvSpPr/>
            <p:nvPr/>
          </p:nvSpPr>
          <p:spPr>
            <a:xfrm>
              <a:off x="0" y="0"/>
              <a:ext cx="3128173" cy="1798296"/>
            </a:xfrm>
            <a:custGeom>
              <a:avLst/>
              <a:gdLst/>
              <a:ahLst/>
              <a:cxnLst/>
              <a:rect l="l" t="t" r="r" b="b"/>
              <a:pathLst>
                <a:path w="3128173" h="1798296">
                  <a:moveTo>
                    <a:pt x="0" y="0"/>
                  </a:moveTo>
                  <a:lnTo>
                    <a:pt x="3128173" y="0"/>
                  </a:lnTo>
                  <a:lnTo>
                    <a:pt x="3128173"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128173"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4843859" y="3826983"/>
            <a:ext cx="5024435" cy="5661681"/>
          </a:xfrm>
          <a:custGeom>
            <a:avLst/>
            <a:gdLst/>
            <a:ahLst/>
            <a:cxnLst/>
            <a:rect l="l" t="t" r="r" b="b"/>
            <a:pathLst>
              <a:path w="5024435" h="5661681">
                <a:moveTo>
                  <a:pt x="0" y="0"/>
                </a:moveTo>
                <a:lnTo>
                  <a:pt x="5024435" y="0"/>
                </a:lnTo>
                <a:lnTo>
                  <a:pt x="5024435" y="5661680"/>
                </a:lnTo>
                <a:lnTo>
                  <a:pt x="0" y="5661680"/>
                </a:lnTo>
                <a:lnTo>
                  <a:pt x="0" y="0"/>
                </a:lnTo>
                <a:close/>
              </a:path>
            </a:pathLst>
          </a:custGeom>
          <a:blipFill>
            <a:blip r:embed="rId2"/>
            <a:stretch>
              <a:fillRect/>
            </a:stretch>
          </a:blipFill>
        </p:spPr>
      </p:sp>
      <p:sp>
        <p:nvSpPr>
          <p:cNvPr id="24" name="TextBox 24"/>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5" name="TextBox 25"/>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4869771" y="2702982"/>
            <a:ext cx="11520302" cy="1159458"/>
          </a:xfrm>
          <a:prstGeom prst="rect">
            <a:avLst/>
          </a:prstGeom>
        </p:spPr>
        <p:txBody>
          <a:bodyPr lIns="0" tIns="0" rIns="0" bIns="0" rtlCol="0" anchor="t">
            <a:spAutoFit/>
          </a:bodyPr>
          <a:lstStyle/>
          <a:p>
            <a:pPr marL="0" lvl="0" indent="0" algn="l">
              <a:lnSpc>
                <a:spcPts val="4795"/>
              </a:lnSpc>
              <a:spcBef>
                <a:spcPct val="0"/>
              </a:spcBef>
            </a:pPr>
            <a:r>
              <a:rPr lang="en-US" sz="2855">
                <a:solidFill>
                  <a:srgbClr val="1E1E1E"/>
                </a:solidFill>
                <a:latin typeface="思源宋体 2 Medium"/>
              </a:rPr>
              <a:t>Use questionnaire method, where users are required to </a:t>
            </a:r>
            <a:r>
              <a:rPr lang="en-US" sz="2855">
                <a:solidFill>
                  <a:srgbClr val="FF5757"/>
                </a:solidFill>
                <a:latin typeface="思源宋体 2 Medium"/>
              </a:rPr>
              <a:t>provide their account names</a:t>
            </a:r>
            <a:r>
              <a:rPr lang="en-US" sz="2855">
                <a:solidFill>
                  <a:srgbClr val="1E1E1E"/>
                </a:solidFill>
                <a:latin typeface="思源宋体 2 Medium"/>
              </a:rPr>
              <a:t> (to ensure authenticity)</a:t>
            </a:r>
            <a:endParaRPr lang="en-US" sz="2855">
              <a:solidFill>
                <a:srgbClr val="1E1E1E"/>
              </a:solidFill>
              <a:latin typeface="思源宋体 2 Medium"/>
            </a:endParaRPr>
          </a:p>
        </p:txBody>
      </p:sp>
      <p:sp>
        <p:nvSpPr>
          <p:cNvPr id="29" name="TextBox 29"/>
          <p:cNvSpPr txBox="1"/>
          <p:nvPr/>
        </p:nvSpPr>
        <p:spPr>
          <a:xfrm>
            <a:off x="10629921" y="4978677"/>
            <a:ext cx="5716027" cy="1159458"/>
          </a:xfrm>
          <a:prstGeom prst="rect">
            <a:avLst/>
          </a:prstGeom>
        </p:spPr>
        <p:txBody>
          <a:bodyPr lIns="0" tIns="0" rIns="0" bIns="0" rtlCol="0" anchor="t">
            <a:spAutoFit/>
          </a:bodyPr>
          <a:lstStyle/>
          <a:p>
            <a:pPr marL="0" lvl="0" indent="0" algn="l">
              <a:lnSpc>
                <a:spcPts val="4795"/>
              </a:lnSpc>
              <a:spcBef>
                <a:spcPct val="0"/>
              </a:spcBef>
            </a:pPr>
            <a:r>
              <a:rPr lang="en-US" sz="2855">
                <a:solidFill>
                  <a:srgbClr val="1E1E1E"/>
                </a:solidFill>
                <a:latin typeface="思源宋体 2" panose="02020700000000000000" charset="-122"/>
              </a:rPr>
              <a:t>Then, we should identify different user groups</a:t>
            </a:r>
            <a:endParaRPr lang="en-US" sz="2855">
              <a:solidFill>
                <a:srgbClr val="1E1E1E"/>
              </a:solidFill>
              <a:latin typeface="思源宋体 2" panose="020207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0E3"/>
        </a:solidFill>
        <a:effectLst/>
      </p:bgPr>
    </p:bg>
    <p:spTree>
      <p:nvGrpSpPr>
        <p:cNvPr id="1" name=""/>
        <p:cNvGrpSpPr/>
        <p:nvPr/>
      </p:nvGrpSpPr>
      <p:grpSpPr>
        <a:xfrm>
          <a:off x="0" y="0"/>
          <a:ext cx="0" cy="0"/>
          <a:chOff x="0" y="0"/>
          <a:chExt cx="0" cy="0"/>
        </a:xfrm>
      </p:grpSpPr>
      <p:sp>
        <p:nvSpPr>
          <p:cNvPr id="2" name="Freeform 2"/>
          <p:cNvSpPr/>
          <p:nvPr/>
        </p:nvSpPr>
        <p:spPr>
          <a:xfrm>
            <a:off x="-467900" y="-2127378"/>
            <a:ext cx="5032714" cy="8733561"/>
          </a:xfrm>
          <a:custGeom>
            <a:avLst/>
            <a:gdLst/>
            <a:ahLst/>
            <a:cxnLst/>
            <a:rect l="l" t="t" r="r" b="b"/>
            <a:pathLst>
              <a:path w="5032714" h="8733561">
                <a:moveTo>
                  <a:pt x="0" y="0"/>
                </a:moveTo>
                <a:lnTo>
                  <a:pt x="5032714" y="0"/>
                </a:lnTo>
                <a:lnTo>
                  <a:pt x="5032714" y="8733561"/>
                </a:lnTo>
                <a:lnTo>
                  <a:pt x="0" y="8733561"/>
                </a:lnTo>
                <a:lnTo>
                  <a:pt x="0" y="0"/>
                </a:lnTo>
                <a:close/>
              </a:path>
            </a:pathLst>
          </a:custGeom>
          <a:blipFill>
            <a:blip r:embed="rId1">
              <a:alphaModFix amt="16000"/>
            </a:blip>
            <a:stretch>
              <a:fillRect/>
            </a:stretch>
          </a:blipFill>
        </p:spPr>
      </p:sp>
      <p:grpSp>
        <p:nvGrpSpPr>
          <p:cNvPr id="3" name="Group 3"/>
          <p:cNvGrpSpPr/>
          <p:nvPr/>
        </p:nvGrpSpPr>
        <p:grpSpPr>
          <a:xfrm rot="0">
            <a:off x="13578164" y="-2164722"/>
            <a:ext cx="6753179" cy="67531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6" name="Freeform 6"/>
          <p:cNvSpPr/>
          <p:nvPr/>
        </p:nvSpPr>
        <p:spPr>
          <a:xfrm flipH="1">
            <a:off x="15046330" y="3580989"/>
            <a:ext cx="3486536" cy="6050388"/>
          </a:xfrm>
          <a:custGeom>
            <a:avLst/>
            <a:gdLst/>
            <a:ahLst/>
            <a:cxnLst/>
            <a:rect l="l" t="t" r="r" b="b"/>
            <a:pathLst>
              <a:path w="3486536" h="6050388">
                <a:moveTo>
                  <a:pt x="3486536" y="0"/>
                </a:moveTo>
                <a:lnTo>
                  <a:pt x="0" y="0"/>
                </a:lnTo>
                <a:lnTo>
                  <a:pt x="0" y="6050388"/>
                </a:lnTo>
                <a:lnTo>
                  <a:pt x="3486536" y="6050388"/>
                </a:lnTo>
                <a:lnTo>
                  <a:pt x="3486536" y="0"/>
                </a:lnTo>
                <a:close/>
              </a:path>
            </a:pathLst>
          </a:custGeom>
          <a:blipFill>
            <a:blip r:embed="rId1">
              <a:alphaModFix amt="16000"/>
            </a:blip>
            <a:stretch>
              <a:fillRect/>
            </a:stretch>
          </a:blipFill>
        </p:spPr>
      </p:sp>
      <p:grpSp>
        <p:nvGrpSpPr>
          <p:cNvPr id="7" name="Group 7"/>
          <p:cNvGrpSpPr/>
          <p:nvPr/>
        </p:nvGrpSpPr>
        <p:grpSpPr>
          <a:xfrm rot="0">
            <a:off x="-2831351" y="6359234"/>
            <a:ext cx="6753179" cy="675317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0">
            <a:off x="1671311" y="9258300"/>
            <a:ext cx="3769803" cy="376980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5CC"/>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3" name="TextBox 13"/>
          <p:cNvSpPr txBox="1"/>
          <p:nvPr/>
        </p:nvSpPr>
        <p:spPr>
          <a:xfrm>
            <a:off x="545239" y="4397957"/>
            <a:ext cx="16244359" cy="1735166"/>
          </a:xfrm>
          <a:prstGeom prst="rect">
            <a:avLst/>
          </a:prstGeom>
        </p:spPr>
        <p:txBody>
          <a:bodyPr lIns="0" tIns="0" rIns="0" bIns="0" rtlCol="0" anchor="t">
            <a:spAutoFit/>
          </a:bodyPr>
          <a:lstStyle/>
          <a:p>
            <a:pPr marL="0" lvl="0" indent="0" algn="ctr">
              <a:lnSpc>
                <a:spcPts val="14170"/>
              </a:lnSpc>
              <a:spcBef>
                <a:spcPct val="0"/>
              </a:spcBef>
            </a:pPr>
            <a:r>
              <a:rPr lang="en-US" sz="10195" spc="479">
                <a:solidFill>
                  <a:srgbClr val="3E5270"/>
                </a:solidFill>
                <a:latin typeface="思源宋体 1 Semi-Bold"/>
              </a:rPr>
              <a:t>Purpose/Primary goals</a:t>
            </a:r>
            <a:endParaRPr lang="en-US" sz="10195" spc="479">
              <a:solidFill>
                <a:srgbClr val="3E5270"/>
              </a:solidFill>
              <a:latin typeface="思源宋体 1 Semi-Bold"/>
            </a:endParaRPr>
          </a:p>
        </p:txBody>
      </p:sp>
      <p:sp>
        <p:nvSpPr>
          <p:cNvPr id="14" name="TextBox 14"/>
          <p:cNvSpPr txBox="1"/>
          <p:nvPr/>
        </p:nvSpPr>
        <p:spPr>
          <a:xfrm>
            <a:off x="7101278" y="2014603"/>
            <a:ext cx="4085444" cy="2573854"/>
          </a:xfrm>
          <a:prstGeom prst="rect">
            <a:avLst/>
          </a:prstGeom>
        </p:spPr>
        <p:txBody>
          <a:bodyPr lIns="0" tIns="0" rIns="0" bIns="0" rtlCol="0" anchor="t">
            <a:spAutoFit/>
          </a:bodyPr>
          <a:lstStyle/>
          <a:p>
            <a:pPr marL="0" lvl="0" indent="0" algn="ctr">
              <a:lnSpc>
                <a:spcPts val="20250"/>
              </a:lnSpc>
              <a:spcBef>
                <a:spcPct val="0"/>
              </a:spcBef>
            </a:pPr>
            <a:r>
              <a:rPr lang="en-US" sz="16875">
                <a:solidFill>
                  <a:srgbClr val="3E5270"/>
                </a:solidFill>
                <a:latin typeface="思源宋体 1 Semi-Bold"/>
              </a:rPr>
              <a:t>01</a:t>
            </a:r>
            <a:endParaRPr lang="en-US" sz="16875">
              <a:solidFill>
                <a:srgbClr val="3E5270"/>
              </a:solidFill>
              <a:latin typeface="思源宋体 1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(6)System Usability Scale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246186" cy="7039976"/>
            <a:chOff x="0" y="0"/>
            <a:chExt cx="3128173" cy="1798296"/>
          </a:xfrm>
        </p:grpSpPr>
        <p:sp>
          <p:nvSpPr>
            <p:cNvPr id="21" name="Freeform 21"/>
            <p:cNvSpPr/>
            <p:nvPr/>
          </p:nvSpPr>
          <p:spPr>
            <a:xfrm>
              <a:off x="0" y="0"/>
              <a:ext cx="3128173" cy="1798296"/>
            </a:xfrm>
            <a:custGeom>
              <a:avLst/>
              <a:gdLst/>
              <a:ahLst/>
              <a:cxnLst/>
              <a:rect l="l" t="t" r="r" b="b"/>
              <a:pathLst>
                <a:path w="3128173" h="1798296">
                  <a:moveTo>
                    <a:pt x="0" y="0"/>
                  </a:moveTo>
                  <a:lnTo>
                    <a:pt x="3128173" y="0"/>
                  </a:lnTo>
                  <a:lnTo>
                    <a:pt x="3128173"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128173"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11243138" y="4508827"/>
            <a:ext cx="5595888" cy="4581954"/>
          </a:xfrm>
          <a:custGeom>
            <a:avLst/>
            <a:gdLst/>
            <a:ahLst/>
            <a:cxnLst/>
            <a:rect l="l" t="t" r="r" b="b"/>
            <a:pathLst>
              <a:path w="5595888" h="4581954">
                <a:moveTo>
                  <a:pt x="0" y="0"/>
                </a:moveTo>
                <a:lnTo>
                  <a:pt x="5595888" y="0"/>
                </a:lnTo>
                <a:lnTo>
                  <a:pt x="5595888" y="4581954"/>
                </a:lnTo>
                <a:lnTo>
                  <a:pt x="0" y="4581954"/>
                </a:lnTo>
                <a:lnTo>
                  <a:pt x="0" y="0"/>
                </a:lnTo>
                <a:close/>
              </a:path>
            </a:pathLst>
          </a:custGeom>
          <a:blipFill>
            <a:blip r:embed="rId2"/>
            <a:stretch>
              <a:fillRect/>
            </a:stretch>
          </a:blipFill>
        </p:spPr>
      </p:sp>
      <p:sp>
        <p:nvSpPr>
          <p:cNvPr id="24" name="TextBox 24"/>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5" name="TextBox 25"/>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4592840" y="2573422"/>
            <a:ext cx="11771320" cy="1159458"/>
          </a:xfrm>
          <a:prstGeom prst="rect">
            <a:avLst/>
          </a:prstGeom>
        </p:spPr>
        <p:txBody>
          <a:bodyPr lIns="0" tIns="0" rIns="0" bIns="0" rtlCol="0" anchor="t">
            <a:spAutoFit/>
          </a:bodyPr>
          <a:lstStyle/>
          <a:p>
            <a:pPr marL="0" lvl="0" indent="0" algn="l">
              <a:lnSpc>
                <a:spcPts val="4795"/>
              </a:lnSpc>
              <a:spcBef>
                <a:spcPct val="0"/>
              </a:spcBef>
            </a:pPr>
            <a:r>
              <a:rPr lang="en-US" sz="2855">
                <a:solidFill>
                  <a:srgbClr val="1E1E1E"/>
                </a:solidFill>
                <a:latin typeface="思源宋体 2" panose="02020700000000000000" charset="-122"/>
              </a:rPr>
              <a:t>Users should  select their </a:t>
            </a:r>
            <a:r>
              <a:rPr lang="en-US" sz="2855">
                <a:solidFill>
                  <a:srgbClr val="FF5757"/>
                </a:solidFill>
                <a:latin typeface="思源宋体 2" panose="02020700000000000000" charset="-122"/>
              </a:rPr>
              <a:t>age group</a:t>
            </a:r>
            <a:r>
              <a:rPr lang="en-US" sz="2855">
                <a:solidFill>
                  <a:srgbClr val="1E1E1E"/>
                </a:solidFill>
                <a:latin typeface="思源宋体 2" panose="02020700000000000000" charset="-122"/>
              </a:rPr>
              <a:t> and specify their </a:t>
            </a:r>
            <a:r>
              <a:rPr lang="en-US" sz="2855">
                <a:solidFill>
                  <a:srgbClr val="FF5757"/>
                </a:solidFill>
                <a:latin typeface="思源宋体 2" panose="02020700000000000000" charset="-122"/>
              </a:rPr>
              <a:t>requirements</a:t>
            </a:r>
            <a:r>
              <a:rPr lang="en-US" sz="2855">
                <a:solidFill>
                  <a:srgbClr val="1E1E1E"/>
                </a:solidFill>
                <a:latin typeface="思源宋体 2" panose="02020700000000000000" charset="-122"/>
              </a:rPr>
              <a:t> for hotel bookings.</a:t>
            </a:r>
            <a:endParaRPr lang="en-US" sz="2855">
              <a:solidFill>
                <a:srgbClr val="1E1E1E"/>
              </a:solidFill>
              <a:latin typeface="思源宋体 2" panose="02020700000000000000" charset="-122"/>
            </a:endParaRPr>
          </a:p>
        </p:txBody>
      </p:sp>
      <p:sp>
        <p:nvSpPr>
          <p:cNvPr id="29" name="Freeform 29"/>
          <p:cNvSpPr/>
          <p:nvPr/>
        </p:nvSpPr>
        <p:spPr>
          <a:xfrm>
            <a:off x="4592840" y="4508827"/>
            <a:ext cx="5971992" cy="4722040"/>
          </a:xfrm>
          <a:custGeom>
            <a:avLst/>
            <a:gdLst/>
            <a:ahLst/>
            <a:cxnLst/>
            <a:rect l="l" t="t" r="r" b="b"/>
            <a:pathLst>
              <a:path w="5971992" h="4722040">
                <a:moveTo>
                  <a:pt x="0" y="0"/>
                </a:moveTo>
                <a:lnTo>
                  <a:pt x="5971992" y="0"/>
                </a:lnTo>
                <a:lnTo>
                  <a:pt x="5971992" y="4722040"/>
                </a:lnTo>
                <a:lnTo>
                  <a:pt x="0" y="4722040"/>
                </a:lnTo>
                <a:lnTo>
                  <a:pt x="0" y="0"/>
                </a:lnTo>
                <a:close/>
              </a:path>
            </a:pathLst>
          </a:custGeom>
          <a:blipFill>
            <a:blip r:embed="rId3"/>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(6)System Usability Scale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246186" cy="7039976"/>
            <a:chOff x="0" y="0"/>
            <a:chExt cx="3128173" cy="1798296"/>
          </a:xfrm>
        </p:grpSpPr>
        <p:sp>
          <p:nvSpPr>
            <p:cNvPr id="21" name="Freeform 21"/>
            <p:cNvSpPr/>
            <p:nvPr/>
          </p:nvSpPr>
          <p:spPr>
            <a:xfrm>
              <a:off x="0" y="0"/>
              <a:ext cx="3128173" cy="1798296"/>
            </a:xfrm>
            <a:custGeom>
              <a:avLst/>
              <a:gdLst/>
              <a:ahLst/>
              <a:cxnLst/>
              <a:rect l="l" t="t" r="r" b="b"/>
              <a:pathLst>
                <a:path w="3128173" h="1798296">
                  <a:moveTo>
                    <a:pt x="0" y="0"/>
                  </a:moveTo>
                  <a:lnTo>
                    <a:pt x="3128173" y="0"/>
                  </a:lnTo>
                  <a:lnTo>
                    <a:pt x="3128173"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128173"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4829513" y="3132804"/>
            <a:ext cx="3681655" cy="6572004"/>
          </a:xfrm>
          <a:custGeom>
            <a:avLst/>
            <a:gdLst/>
            <a:ahLst/>
            <a:cxnLst/>
            <a:rect l="l" t="t" r="r" b="b"/>
            <a:pathLst>
              <a:path w="3681655" h="6572004">
                <a:moveTo>
                  <a:pt x="0" y="0"/>
                </a:moveTo>
                <a:lnTo>
                  <a:pt x="3681654" y="0"/>
                </a:lnTo>
                <a:lnTo>
                  <a:pt x="3681654" y="6572004"/>
                </a:lnTo>
                <a:lnTo>
                  <a:pt x="0" y="6572004"/>
                </a:lnTo>
                <a:lnTo>
                  <a:pt x="0" y="0"/>
                </a:lnTo>
                <a:close/>
              </a:path>
            </a:pathLst>
          </a:custGeom>
          <a:blipFill>
            <a:blip r:embed="rId2"/>
            <a:stretch>
              <a:fillRect/>
            </a:stretch>
          </a:blipFill>
        </p:spPr>
      </p:sp>
      <p:sp>
        <p:nvSpPr>
          <p:cNvPr id="24" name="Freeform 24"/>
          <p:cNvSpPr/>
          <p:nvPr/>
        </p:nvSpPr>
        <p:spPr>
          <a:xfrm>
            <a:off x="9144000" y="3132804"/>
            <a:ext cx="3605588" cy="6572004"/>
          </a:xfrm>
          <a:custGeom>
            <a:avLst/>
            <a:gdLst/>
            <a:ahLst/>
            <a:cxnLst/>
            <a:rect l="l" t="t" r="r" b="b"/>
            <a:pathLst>
              <a:path w="3605588" h="6572004">
                <a:moveTo>
                  <a:pt x="0" y="0"/>
                </a:moveTo>
                <a:lnTo>
                  <a:pt x="3605588" y="0"/>
                </a:lnTo>
                <a:lnTo>
                  <a:pt x="3605588" y="6572004"/>
                </a:lnTo>
                <a:lnTo>
                  <a:pt x="0" y="6572004"/>
                </a:lnTo>
                <a:lnTo>
                  <a:pt x="0" y="0"/>
                </a:lnTo>
                <a:close/>
              </a:path>
            </a:pathLst>
          </a:custGeom>
          <a:blipFill>
            <a:blip r:embed="rId3"/>
            <a:stretch>
              <a:fillRect/>
            </a:stretch>
          </a:blipFill>
        </p:spPr>
      </p:sp>
      <p:sp>
        <p:nvSpPr>
          <p:cNvPr id="25" name="TextBox 25"/>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6" name="TextBox 26"/>
          <p:cNvSpPr txBox="1"/>
          <p:nvPr/>
        </p:nvSpPr>
        <p:spPr>
          <a:xfrm>
            <a:off x="586011" y="5010150"/>
            <a:ext cx="3378179" cy="1921600"/>
          </a:xfrm>
          <a:prstGeom prst="rect">
            <a:avLst/>
          </a:prstGeom>
        </p:spPr>
        <p:txBody>
          <a:bodyPr lIns="0" tIns="0" rIns="0" bIns="0" rtlCol="0" anchor="t">
            <a:spAutoFit/>
          </a:bodyPr>
          <a:lstStyle/>
          <a:p>
            <a:pPr algn="ctr">
              <a:lnSpc>
                <a:spcPts val="5105"/>
              </a:lnSpc>
            </a:pPr>
            <a:r>
              <a:rPr lang="en-US" sz="3275">
                <a:solidFill>
                  <a:srgbClr val="FFFFFF"/>
                </a:solidFill>
                <a:latin typeface="思源宋体 1 Bold"/>
              </a:rPr>
              <a:t> Tasks and Data needed</a:t>
            </a:r>
            <a:endParaRPr lang="en-US" sz="3275">
              <a:solidFill>
                <a:srgbClr val="FFFFFF"/>
              </a:solidFill>
              <a:latin typeface="思源宋体 1 Bold"/>
            </a:endParaRPr>
          </a:p>
          <a:p>
            <a:pPr marL="0" lvl="0" indent="0" algn="ctr">
              <a:lnSpc>
                <a:spcPts val="5105"/>
              </a:lnSpc>
              <a:spcBef>
                <a:spcPct val="0"/>
              </a:spcBef>
            </a:pPr>
          </a:p>
        </p:txBody>
      </p:sp>
      <p:sp>
        <p:nvSpPr>
          <p:cNvPr id="27" name="TextBox 27"/>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8" name="TextBox 28"/>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9" name="TextBox 29"/>
          <p:cNvSpPr txBox="1"/>
          <p:nvPr/>
        </p:nvSpPr>
        <p:spPr>
          <a:xfrm>
            <a:off x="4592840" y="2573422"/>
            <a:ext cx="11771320" cy="559383"/>
          </a:xfrm>
          <a:prstGeom prst="rect">
            <a:avLst/>
          </a:prstGeom>
        </p:spPr>
        <p:txBody>
          <a:bodyPr lIns="0" tIns="0" rIns="0" bIns="0" rtlCol="0" anchor="t">
            <a:spAutoFit/>
          </a:bodyPr>
          <a:lstStyle/>
          <a:p>
            <a:pPr marL="0" lvl="0" indent="0" algn="l">
              <a:lnSpc>
                <a:spcPts val="4795"/>
              </a:lnSpc>
              <a:spcBef>
                <a:spcPct val="0"/>
              </a:spcBef>
            </a:pPr>
            <a:r>
              <a:rPr lang="en-US" sz="2855">
                <a:solidFill>
                  <a:srgbClr val="1E1E1E"/>
                </a:solidFill>
                <a:latin typeface="思源宋体 2" panose="02020700000000000000" charset="-122"/>
              </a:rPr>
              <a:t>The Standardized SUS questions:</a:t>
            </a:r>
            <a:endParaRPr lang="en-US" sz="2855">
              <a:solidFill>
                <a:srgbClr val="1E1E1E"/>
              </a:solidFill>
              <a:latin typeface="思源宋体 2" panose="02020700000000000000" charset="-122"/>
            </a:endParaRPr>
          </a:p>
        </p:txBody>
      </p:sp>
      <p:sp>
        <p:nvSpPr>
          <p:cNvPr id="30" name="TextBox 30"/>
          <p:cNvSpPr txBox="1"/>
          <p:nvPr/>
        </p:nvSpPr>
        <p:spPr>
          <a:xfrm>
            <a:off x="13098941" y="4382800"/>
            <a:ext cx="3584613" cy="3559758"/>
          </a:xfrm>
          <a:prstGeom prst="rect">
            <a:avLst/>
          </a:prstGeom>
        </p:spPr>
        <p:txBody>
          <a:bodyPr lIns="0" tIns="0" rIns="0" bIns="0" rtlCol="0" anchor="t">
            <a:spAutoFit/>
          </a:bodyPr>
          <a:lstStyle/>
          <a:p>
            <a:pPr marL="0" lvl="0" indent="0" algn="l">
              <a:lnSpc>
                <a:spcPts val="4795"/>
              </a:lnSpc>
              <a:spcBef>
                <a:spcPct val="0"/>
              </a:spcBef>
            </a:pPr>
            <a:r>
              <a:rPr lang="en-US" sz="2855">
                <a:solidFill>
                  <a:srgbClr val="1E1E1E"/>
                </a:solidFill>
                <a:latin typeface="思源宋体 2" panose="02020700000000000000" charset="-122"/>
              </a:rPr>
              <a:t>We have added some </a:t>
            </a:r>
            <a:r>
              <a:rPr lang="en-US" sz="2855">
                <a:solidFill>
                  <a:srgbClr val="39B658"/>
                </a:solidFill>
                <a:latin typeface="思源宋体 2" panose="02020700000000000000" charset="-122"/>
              </a:rPr>
              <a:t>suggestive statements </a:t>
            </a:r>
            <a:r>
              <a:rPr lang="en-US" sz="2855">
                <a:solidFill>
                  <a:srgbClr val="1E1E1E"/>
                </a:solidFill>
                <a:latin typeface="思源宋体 2" panose="02020700000000000000" charset="-122"/>
              </a:rPr>
              <a:t>to help users understand the questionnaire content</a:t>
            </a:r>
            <a:endParaRPr lang="en-US" sz="2855">
              <a:solidFill>
                <a:srgbClr val="1E1E1E"/>
              </a:solidFill>
              <a:latin typeface="思源宋体 2" panose="02020700000000000000"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3502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(6)System Usability Scale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246186" cy="7039976"/>
            <a:chOff x="0" y="0"/>
            <a:chExt cx="3128173" cy="1798296"/>
          </a:xfrm>
        </p:grpSpPr>
        <p:sp>
          <p:nvSpPr>
            <p:cNvPr id="21" name="Freeform 21"/>
            <p:cNvSpPr/>
            <p:nvPr/>
          </p:nvSpPr>
          <p:spPr>
            <a:xfrm>
              <a:off x="0" y="0"/>
              <a:ext cx="3128173" cy="1798296"/>
            </a:xfrm>
            <a:custGeom>
              <a:avLst/>
              <a:gdLst/>
              <a:ahLst/>
              <a:cxnLst/>
              <a:rect l="l" t="t" r="r" b="b"/>
              <a:pathLst>
                <a:path w="3128173" h="1798296">
                  <a:moveTo>
                    <a:pt x="0" y="0"/>
                  </a:moveTo>
                  <a:lnTo>
                    <a:pt x="3128173" y="0"/>
                  </a:lnTo>
                  <a:lnTo>
                    <a:pt x="3128173"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128173"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4592840" y="3954912"/>
            <a:ext cx="8636633" cy="6018593"/>
          </a:xfrm>
          <a:custGeom>
            <a:avLst/>
            <a:gdLst/>
            <a:ahLst/>
            <a:cxnLst/>
            <a:rect l="l" t="t" r="r" b="b"/>
            <a:pathLst>
              <a:path w="8636633" h="6018593">
                <a:moveTo>
                  <a:pt x="0" y="0"/>
                </a:moveTo>
                <a:lnTo>
                  <a:pt x="8636634" y="0"/>
                </a:lnTo>
                <a:lnTo>
                  <a:pt x="8636634" y="6018593"/>
                </a:lnTo>
                <a:lnTo>
                  <a:pt x="0" y="6018593"/>
                </a:lnTo>
                <a:lnTo>
                  <a:pt x="0" y="0"/>
                </a:lnTo>
                <a:close/>
              </a:path>
            </a:pathLst>
          </a:custGeom>
          <a:blipFill>
            <a:blip r:embed="rId2"/>
            <a:stretch>
              <a:fillRect/>
            </a:stretch>
          </a:blipFill>
        </p:spPr>
      </p:sp>
      <p:sp>
        <p:nvSpPr>
          <p:cNvPr id="24" name="Freeform 24"/>
          <p:cNvSpPr/>
          <p:nvPr/>
        </p:nvSpPr>
        <p:spPr>
          <a:xfrm>
            <a:off x="10715933" y="6184820"/>
            <a:ext cx="7160382" cy="2300524"/>
          </a:xfrm>
          <a:custGeom>
            <a:avLst/>
            <a:gdLst/>
            <a:ahLst/>
            <a:cxnLst/>
            <a:rect l="l" t="t" r="r" b="b"/>
            <a:pathLst>
              <a:path w="7160382" h="2300524">
                <a:moveTo>
                  <a:pt x="0" y="0"/>
                </a:moveTo>
                <a:lnTo>
                  <a:pt x="7160382" y="0"/>
                </a:lnTo>
                <a:lnTo>
                  <a:pt x="7160382" y="2300524"/>
                </a:lnTo>
                <a:lnTo>
                  <a:pt x="0" y="2300524"/>
                </a:lnTo>
                <a:lnTo>
                  <a:pt x="0" y="0"/>
                </a:lnTo>
                <a:close/>
              </a:path>
            </a:pathLst>
          </a:custGeom>
          <a:blipFill>
            <a:blip r:embed="rId3"/>
            <a:stretch>
              <a:fillRect/>
            </a:stretch>
          </a:blipFill>
        </p:spPr>
      </p:sp>
      <p:sp>
        <p:nvSpPr>
          <p:cNvPr id="25" name="TextBox 25"/>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6" name="TextBox 26"/>
          <p:cNvSpPr txBox="1"/>
          <p:nvPr/>
        </p:nvSpPr>
        <p:spPr>
          <a:xfrm>
            <a:off x="586011" y="5010150"/>
            <a:ext cx="3378179" cy="1921600"/>
          </a:xfrm>
          <a:prstGeom prst="rect">
            <a:avLst/>
          </a:prstGeom>
        </p:spPr>
        <p:txBody>
          <a:bodyPr lIns="0" tIns="0" rIns="0" bIns="0" rtlCol="0" anchor="t">
            <a:spAutoFit/>
          </a:bodyPr>
          <a:lstStyle/>
          <a:p>
            <a:pPr algn="ctr">
              <a:lnSpc>
                <a:spcPts val="5105"/>
              </a:lnSpc>
            </a:pPr>
            <a:r>
              <a:rPr lang="en-US" sz="3275">
                <a:solidFill>
                  <a:srgbClr val="FFFFFF"/>
                </a:solidFill>
                <a:latin typeface="思源宋体 1 Bold"/>
              </a:rPr>
              <a:t> Tasks and Data needed</a:t>
            </a:r>
            <a:endParaRPr lang="en-US" sz="3275">
              <a:solidFill>
                <a:srgbClr val="FFFFFF"/>
              </a:solidFill>
              <a:latin typeface="思源宋体 1 Bold"/>
            </a:endParaRPr>
          </a:p>
          <a:p>
            <a:pPr marL="0" lvl="0" indent="0" algn="ctr">
              <a:lnSpc>
                <a:spcPts val="5105"/>
              </a:lnSpc>
              <a:spcBef>
                <a:spcPct val="0"/>
              </a:spcBef>
            </a:pPr>
          </a:p>
        </p:txBody>
      </p:sp>
      <p:sp>
        <p:nvSpPr>
          <p:cNvPr id="27" name="TextBox 27"/>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8" name="TextBox 28"/>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9" name="TextBox 29"/>
          <p:cNvSpPr txBox="1"/>
          <p:nvPr/>
        </p:nvSpPr>
        <p:spPr>
          <a:xfrm>
            <a:off x="4592840" y="2573422"/>
            <a:ext cx="11771320" cy="1159458"/>
          </a:xfrm>
          <a:prstGeom prst="rect">
            <a:avLst/>
          </a:prstGeom>
        </p:spPr>
        <p:txBody>
          <a:bodyPr lIns="0" tIns="0" rIns="0" bIns="0" rtlCol="0" anchor="t">
            <a:spAutoFit/>
          </a:bodyPr>
          <a:lstStyle/>
          <a:p>
            <a:pPr marL="0" lvl="0" indent="0" algn="l">
              <a:lnSpc>
                <a:spcPts val="4795"/>
              </a:lnSpc>
              <a:spcBef>
                <a:spcPct val="0"/>
              </a:spcBef>
            </a:pPr>
            <a:r>
              <a:rPr lang="en-US" sz="2855">
                <a:solidFill>
                  <a:srgbClr val="39B658"/>
                </a:solidFill>
                <a:latin typeface="思源宋体 2" panose="02020700000000000000" charset="-122"/>
              </a:rPr>
              <a:t>Scoring rules: </a:t>
            </a:r>
            <a:r>
              <a:rPr lang="en-US" sz="2855">
                <a:solidFill>
                  <a:srgbClr val="1E1E1E"/>
                </a:solidFill>
                <a:latin typeface="思源宋体 2" panose="02020700000000000000" charset="-122"/>
              </a:rPr>
              <a:t>For positive properties, if =5, add 4 points; For negative ones, if =0 add 4 points and multiply the final total by 2.5</a:t>
            </a:r>
            <a:endParaRPr lang="en-US" sz="2855">
              <a:solidFill>
                <a:srgbClr val="1E1E1E"/>
              </a:solidFill>
              <a:latin typeface="思源宋体 2" panose="02020700000000000000"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(6)System Usability Scale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246186" cy="7039976"/>
            <a:chOff x="0" y="0"/>
            <a:chExt cx="3128173" cy="1798296"/>
          </a:xfrm>
        </p:grpSpPr>
        <p:sp>
          <p:nvSpPr>
            <p:cNvPr id="21" name="Freeform 21"/>
            <p:cNvSpPr/>
            <p:nvPr/>
          </p:nvSpPr>
          <p:spPr>
            <a:xfrm>
              <a:off x="0" y="0"/>
              <a:ext cx="3128173" cy="1798296"/>
            </a:xfrm>
            <a:custGeom>
              <a:avLst/>
              <a:gdLst/>
              <a:ahLst/>
              <a:cxnLst/>
              <a:rect l="l" t="t" r="r" b="b"/>
              <a:pathLst>
                <a:path w="3128173" h="1798296">
                  <a:moveTo>
                    <a:pt x="0" y="0"/>
                  </a:moveTo>
                  <a:lnTo>
                    <a:pt x="3128173" y="0"/>
                  </a:lnTo>
                  <a:lnTo>
                    <a:pt x="3128173"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128173"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4592840" y="3392600"/>
            <a:ext cx="12801658" cy="6477297"/>
          </a:xfrm>
          <a:custGeom>
            <a:avLst/>
            <a:gdLst/>
            <a:ahLst/>
            <a:cxnLst/>
            <a:rect l="l" t="t" r="r" b="b"/>
            <a:pathLst>
              <a:path w="12801658" h="6477297">
                <a:moveTo>
                  <a:pt x="0" y="0"/>
                </a:moveTo>
                <a:lnTo>
                  <a:pt x="12801658" y="0"/>
                </a:lnTo>
                <a:lnTo>
                  <a:pt x="12801658" y="6477297"/>
                </a:lnTo>
                <a:lnTo>
                  <a:pt x="0" y="6477297"/>
                </a:lnTo>
                <a:lnTo>
                  <a:pt x="0" y="0"/>
                </a:lnTo>
                <a:close/>
              </a:path>
            </a:pathLst>
          </a:custGeom>
          <a:blipFill>
            <a:blip r:embed="rId2"/>
            <a:stretch>
              <a:fillRect/>
            </a:stretch>
          </a:blipFill>
        </p:spPr>
      </p:sp>
      <p:sp>
        <p:nvSpPr>
          <p:cNvPr id="24" name="TextBox 24"/>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5" name="TextBox 25"/>
          <p:cNvSpPr txBox="1"/>
          <p:nvPr/>
        </p:nvSpPr>
        <p:spPr>
          <a:xfrm>
            <a:off x="586011" y="5010150"/>
            <a:ext cx="3378179" cy="1921600"/>
          </a:xfrm>
          <a:prstGeom prst="rect">
            <a:avLst/>
          </a:prstGeom>
        </p:spPr>
        <p:txBody>
          <a:bodyPr lIns="0" tIns="0" rIns="0" bIns="0" rtlCol="0" anchor="t">
            <a:spAutoFit/>
          </a:bodyPr>
          <a:lstStyle/>
          <a:p>
            <a:pPr algn="ctr">
              <a:lnSpc>
                <a:spcPts val="5105"/>
              </a:lnSpc>
            </a:pPr>
            <a:r>
              <a:rPr lang="en-US" sz="3275">
                <a:solidFill>
                  <a:srgbClr val="FFFFFF"/>
                </a:solidFill>
                <a:latin typeface="思源宋体 1 Bold"/>
              </a:rPr>
              <a:t> Tasks and Data needed</a:t>
            </a:r>
            <a:endParaRPr lang="en-US" sz="3275">
              <a:solidFill>
                <a:srgbClr val="FFFFFF"/>
              </a:solidFill>
              <a:latin typeface="思源宋体 1 Bold"/>
            </a:endParaRPr>
          </a:p>
          <a:p>
            <a:pPr marL="0" lvl="0" indent="0" algn="ctr">
              <a:lnSpc>
                <a:spcPts val="510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4592840" y="2385614"/>
            <a:ext cx="11771320" cy="1159458"/>
          </a:xfrm>
          <a:prstGeom prst="rect">
            <a:avLst/>
          </a:prstGeom>
        </p:spPr>
        <p:txBody>
          <a:bodyPr lIns="0" tIns="0" rIns="0" bIns="0" rtlCol="0" anchor="t">
            <a:spAutoFit/>
          </a:bodyPr>
          <a:lstStyle/>
          <a:p>
            <a:pPr algn="l">
              <a:lnSpc>
                <a:spcPts val="4795"/>
              </a:lnSpc>
            </a:pPr>
            <a:r>
              <a:rPr lang="en-US" sz="2855">
                <a:solidFill>
                  <a:srgbClr val="000000"/>
                </a:solidFill>
                <a:latin typeface="思源宋体 2" panose="02020700000000000000" charset="-122"/>
              </a:rPr>
              <a:t>Overall, the hotel booking system does a good job.</a:t>
            </a:r>
            <a:endParaRPr lang="en-US" sz="2855">
              <a:solidFill>
                <a:srgbClr val="000000"/>
              </a:solidFill>
              <a:latin typeface="思源宋体 2" panose="02020700000000000000" charset="-122"/>
            </a:endParaRPr>
          </a:p>
          <a:p>
            <a:pPr marL="0" lvl="0" indent="0" algn="l">
              <a:lnSpc>
                <a:spcPts val="4795"/>
              </a:lnSpc>
              <a:spcBef>
                <a:spcPct val="0"/>
              </a:spcBef>
            </a:pPr>
            <a:r>
              <a:rPr lang="en-US" sz="2855">
                <a:solidFill>
                  <a:srgbClr val="000000"/>
                </a:solidFill>
                <a:latin typeface="思源宋体 2" panose="02020700000000000000" charset="-122"/>
              </a:rPr>
              <a:t>The system has </a:t>
            </a:r>
            <a:r>
              <a:rPr lang="en-US" sz="2855">
                <a:solidFill>
                  <a:srgbClr val="FF5757"/>
                </a:solidFill>
                <a:latin typeface="思源宋体 2" panose="02020700000000000000" charset="-122"/>
              </a:rPr>
              <a:t>nice consistency,</a:t>
            </a:r>
            <a:r>
              <a:rPr lang="en-US" sz="2855">
                <a:solidFill>
                  <a:srgbClr val="000000"/>
                </a:solidFill>
                <a:latin typeface="思源宋体 2" panose="02020700000000000000" charset="-122"/>
              </a:rPr>
              <a:t> but </a:t>
            </a:r>
            <a:r>
              <a:rPr lang="en-US" sz="2855">
                <a:solidFill>
                  <a:srgbClr val="FF5757"/>
                </a:solidFill>
                <a:latin typeface="思源宋体 2" panose="02020700000000000000" charset="-122"/>
              </a:rPr>
              <a:t>complexity</a:t>
            </a:r>
            <a:r>
              <a:rPr lang="en-US" sz="2855">
                <a:solidFill>
                  <a:srgbClr val="000000"/>
                </a:solidFill>
                <a:latin typeface="思源宋体 2" panose="02020700000000000000" charset="-122"/>
              </a:rPr>
              <a:t> is too high</a:t>
            </a:r>
            <a:endParaRPr lang="en-US" sz="2855">
              <a:solidFill>
                <a:srgbClr val="000000"/>
              </a:solidFill>
              <a:latin typeface="思源宋体 2" panose="02020700000000000000"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(6)System Usability Scale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501535"/>
            <a:ext cx="13283475" cy="7203273"/>
            <a:chOff x="0" y="0"/>
            <a:chExt cx="3393139" cy="1840008"/>
          </a:xfrm>
        </p:grpSpPr>
        <p:sp>
          <p:nvSpPr>
            <p:cNvPr id="21" name="Freeform 21"/>
            <p:cNvSpPr/>
            <p:nvPr/>
          </p:nvSpPr>
          <p:spPr>
            <a:xfrm>
              <a:off x="0" y="0"/>
              <a:ext cx="3393139" cy="1840008"/>
            </a:xfrm>
            <a:custGeom>
              <a:avLst/>
              <a:gdLst/>
              <a:ahLst/>
              <a:cxnLst/>
              <a:rect l="l" t="t" r="r" b="b"/>
              <a:pathLst>
                <a:path w="3393139" h="1840008">
                  <a:moveTo>
                    <a:pt x="0" y="0"/>
                  </a:moveTo>
                  <a:lnTo>
                    <a:pt x="3393139" y="0"/>
                  </a:lnTo>
                  <a:lnTo>
                    <a:pt x="3393139" y="1840008"/>
                  </a:lnTo>
                  <a:lnTo>
                    <a:pt x="0" y="1840008"/>
                  </a:lnTo>
                  <a:close/>
                </a:path>
              </a:pathLst>
            </a:custGeom>
            <a:solidFill>
              <a:srgbClr val="FFFFFF">
                <a:alpha val="55686"/>
              </a:srgbClr>
            </a:solidFill>
            <a:ln cap="sq">
              <a:noFill/>
              <a:prstDash val="solid"/>
              <a:miter/>
            </a:ln>
          </p:spPr>
        </p:sp>
        <p:sp>
          <p:nvSpPr>
            <p:cNvPr id="22" name="TextBox 22"/>
            <p:cNvSpPr txBox="1"/>
            <p:nvPr/>
          </p:nvSpPr>
          <p:spPr>
            <a:xfrm>
              <a:off x="0" y="-47625"/>
              <a:ext cx="3393139" cy="1887633"/>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5986046" y="5112027"/>
            <a:ext cx="10497064" cy="3345218"/>
          </a:xfrm>
          <a:custGeom>
            <a:avLst/>
            <a:gdLst/>
            <a:ahLst/>
            <a:cxnLst/>
            <a:rect l="l" t="t" r="r" b="b"/>
            <a:pathLst>
              <a:path w="10497064" h="3345218">
                <a:moveTo>
                  <a:pt x="0" y="0"/>
                </a:moveTo>
                <a:lnTo>
                  <a:pt x="10497064" y="0"/>
                </a:lnTo>
                <a:lnTo>
                  <a:pt x="10497064" y="3345218"/>
                </a:lnTo>
                <a:lnTo>
                  <a:pt x="0" y="3345218"/>
                </a:lnTo>
                <a:lnTo>
                  <a:pt x="0" y="0"/>
                </a:lnTo>
                <a:close/>
              </a:path>
            </a:pathLst>
          </a:custGeom>
          <a:blipFill>
            <a:blip r:embed="rId2"/>
            <a:stretch>
              <a:fillRect/>
            </a:stretch>
          </a:blipFill>
        </p:spPr>
      </p:sp>
      <p:sp>
        <p:nvSpPr>
          <p:cNvPr id="24" name="TextBox 24"/>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5" name="TextBox 25"/>
          <p:cNvSpPr txBox="1"/>
          <p:nvPr/>
        </p:nvSpPr>
        <p:spPr>
          <a:xfrm>
            <a:off x="586011" y="5010150"/>
            <a:ext cx="3378179" cy="1921600"/>
          </a:xfrm>
          <a:prstGeom prst="rect">
            <a:avLst/>
          </a:prstGeom>
        </p:spPr>
        <p:txBody>
          <a:bodyPr lIns="0" tIns="0" rIns="0" bIns="0" rtlCol="0" anchor="t">
            <a:spAutoFit/>
          </a:bodyPr>
          <a:lstStyle/>
          <a:p>
            <a:pPr algn="ctr">
              <a:lnSpc>
                <a:spcPts val="5105"/>
              </a:lnSpc>
            </a:pPr>
            <a:r>
              <a:rPr lang="en-US" sz="3275">
                <a:solidFill>
                  <a:srgbClr val="FFFFFF"/>
                </a:solidFill>
                <a:latin typeface="思源宋体 1 Bold"/>
              </a:rPr>
              <a:t> Tasks and Data needed</a:t>
            </a:r>
            <a:endParaRPr lang="en-US" sz="3275">
              <a:solidFill>
                <a:srgbClr val="FFFFFF"/>
              </a:solidFill>
              <a:latin typeface="思源宋体 1 Bold"/>
            </a:endParaRPr>
          </a:p>
          <a:p>
            <a:pPr marL="0" lvl="0" indent="0" algn="ctr">
              <a:lnSpc>
                <a:spcPts val="510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4901348" y="2718616"/>
            <a:ext cx="12666460" cy="1759533"/>
          </a:xfrm>
          <a:prstGeom prst="rect">
            <a:avLst/>
          </a:prstGeom>
        </p:spPr>
        <p:txBody>
          <a:bodyPr lIns="0" tIns="0" rIns="0" bIns="0" rtlCol="0" anchor="t">
            <a:spAutoFit/>
          </a:bodyPr>
          <a:lstStyle/>
          <a:p>
            <a:pPr marL="0" lvl="0" indent="0" algn="l">
              <a:lnSpc>
                <a:spcPts val="4795"/>
              </a:lnSpc>
              <a:spcBef>
                <a:spcPct val="0"/>
              </a:spcBef>
            </a:pPr>
            <a:r>
              <a:rPr lang="en-US" sz="2855">
                <a:solidFill>
                  <a:srgbClr val="000000"/>
                </a:solidFill>
                <a:latin typeface="思源宋体 2" panose="02020700000000000000" charset="-122"/>
              </a:rPr>
              <a:t>Across all age groups, the </a:t>
            </a:r>
            <a:r>
              <a:rPr lang="en-US" sz="2855">
                <a:solidFill>
                  <a:srgbClr val="39B658"/>
                </a:solidFill>
                <a:latin typeface="思源宋体 2" panose="02020700000000000000" charset="-122"/>
              </a:rPr>
              <a:t>elderly</a:t>
            </a:r>
            <a:r>
              <a:rPr lang="en-US" sz="2855">
                <a:solidFill>
                  <a:srgbClr val="000000"/>
                </a:solidFill>
                <a:latin typeface="思源宋体 2" panose="02020700000000000000" charset="-122"/>
              </a:rPr>
              <a:t> are the least satisfied with this software, probably because it is not user-friendly enough for the elderly, and it does not provide elderly relevant filtering fields</a:t>
            </a:r>
            <a:endParaRPr lang="en-US" sz="2855">
              <a:solidFill>
                <a:srgbClr val="000000"/>
              </a:solidFill>
              <a:latin typeface="思源宋体 2" panose="02020700000000000000"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(6)System Usability Scale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501535"/>
            <a:ext cx="13283475" cy="7203273"/>
            <a:chOff x="0" y="0"/>
            <a:chExt cx="3393139" cy="1840008"/>
          </a:xfrm>
        </p:grpSpPr>
        <p:sp>
          <p:nvSpPr>
            <p:cNvPr id="21" name="Freeform 21"/>
            <p:cNvSpPr/>
            <p:nvPr/>
          </p:nvSpPr>
          <p:spPr>
            <a:xfrm>
              <a:off x="0" y="0"/>
              <a:ext cx="3393139" cy="1840008"/>
            </a:xfrm>
            <a:custGeom>
              <a:avLst/>
              <a:gdLst/>
              <a:ahLst/>
              <a:cxnLst/>
              <a:rect l="l" t="t" r="r" b="b"/>
              <a:pathLst>
                <a:path w="3393139" h="1840008">
                  <a:moveTo>
                    <a:pt x="0" y="0"/>
                  </a:moveTo>
                  <a:lnTo>
                    <a:pt x="3393139" y="0"/>
                  </a:lnTo>
                  <a:lnTo>
                    <a:pt x="3393139" y="1840008"/>
                  </a:lnTo>
                  <a:lnTo>
                    <a:pt x="0" y="1840008"/>
                  </a:lnTo>
                  <a:close/>
                </a:path>
              </a:pathLst>
            </a:custGeom>
            <a:solidFill>
              <a:srgbClr val="FFFFFF">
                <a:alpha val="55686"/>
              </a:srgbClr>
            </a:solidFill>
            <a:ln cap="sq">
              <a:noFill/>
              <a:prstDash val="solid"/>
              <a:miter/>
            </a:ln>
          </p:spPr>
        </p:sp>
        <p:sp>
          <p:nvSpPr>
            <p:cNvPr id="22" name="TextBox 22"/>
            <p:cNvSpPr txBox="1"/>
            <p:nvPr/>
          </p:nvSpPr>
          <p:spPr>
            <a:xfrm>
              <a:off x="0" y="-47625"/>
              <a:ext cx="3393139" cy="1887633"/>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5342294" y="5840224"/>
            <a:ext cx="11784568" cy="3285025"/>
          </a:xfrm>
          <a:custGeom>
            <a:avLst/>
            <a:gdLst/>
            <a:ahLst/>
            <a:cxnLst/>
            <a:rect l="l" t="t" r="r" b="b"/>
            <a:pathLst>
              <a:path w="11784568" h="3285025">
                <a:moveTo>
                  <a:pt x="0" y="0"/>
                </a:moveTo>
                <a:lnTo>
                  <a:pt x="11784568" y="0"/>
                </a:lnTo>
                <a:lnTo>
                  <a:pt x="11784568" y="3285025"/>
                </a:lnTo>
                <a:lnTo>
                  <a:pt x="0" y="3285025"/>
                </a:lnTo>
                <a:lnTo>
                  <a:pt x="0" y="0"/>
                </a:lnTo>
                <a:close/>
              </a:path>
            </a:pathLst>
          </a:custGeom>
          <a:blipFill>
            <a:blip r:embed="rId2"/>
            <a:stretch>
              <a:fillRect/>
            </a:stretch>
          </a:blipFill>
        </p:spPr>
      </p:sp>
      <p:sp>
        <p:nvSpPr>
          <p:cNvPr id="24" name="TextBox 24"/>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5" name="TextBox 25"/>
          <p:cNvSpPr txBox="1"/>
          <p:nvPr/>
        </p:nvSpPr>
        <p:spPr>
          <a:xfrm>
            <a:off x="586011" y="5010150"/>
            <a:ext cx="3378179" cy="1921600"/>
          </a:xfrm>
          <a:prstGeom prst="rect">
            <a:avLst/>
          </a:prstGeom>
        </p:spPr>
        <p:txBody>
          <a:bodyPr lIns="0" tIns="0" rIns="0" bIns="0" rtlCol="0" anchor="t">
            <a:spAutoFit/>
          </a:bodyPr>
          <a:lstStyle/>
          <a:p>
            <a:pPr algn="ctr">
              <a:lnSpc>
                <a:spcPts val="5105"/>
              </a:lnSpc>
            </a:pPr>
            <a:r>
              <a:rPr lang="en-US" sz="3275">
                <a:solidFill>
                  <a:srgbClr val="FFFFFF"/>
                </a:solidFill>
                <a:latin typeface="思源宋体 1 Bold"/>
              </a:rPr>
              <a:t> Tasks and Data needed</a:t>
            </a:r>
            <a:endParaRPr lang="en-US" sz="3275">
              <a:solidFill>
                <a:srgbClr val="FFFFFF"/>
              </a:solidFill>
              <a:latin typeface="思源宋体 1 Bold"/>
            </a:endParaRPr>
          </a:p>
          <a:p>
            <a:pPr marL="0" lvl="0" indent="0" algn="ctr">
              <a:lnSpc>
                <a:spcPts val="510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4901348" y="2718616"/>
            <a:ext cx="12666460" cy="2959683"/>
          </a:xfrm>
          <a:prstGeom prst="rect">
            <a:avLst/>
          </a:prstGeom>
        </p:spPr>
        <p:txBody>
          <a:bodyPr lIns="0" tIns="0" rIns="0" bIns="0" rtlCol="0" anchor="t">
            <a:spAutoFit/>
          </a:bodyPr>
          <a:lstStyle/>
          <a:p>
            <a:pPr marL="0" lvl="0" indent="0" algn="l">
              <a:lnSpc>
                <a:spcPts val="4795"/>
              </a:lnSpc>
              <a:spcBef>
                <a:spcPct val="0"/>
              </a:spcBef>
            </a:pPr>
            <a:r>
              <a:rPr lang="en-US" sz="2855">
                <a:solidFill>
                  <a:srgbClr val="000000"/>
                </a:solidFill>
                <a:latin typeface="思源宋体 2" panose="02020700000000000000" charset="-122"/>
              </a:rPr>
              <a:t>Across all requirements, </a:t>
            </a:r>
            <a:r>
              <a:rPr lang="en-US" sz="2855">
                <a:solidFill>
                  <a:srgbClr val="39B658"/>
                </a:solidFill>
                <a:latin typeface="思源宋体 2" panose="02020700000000000000" charset="-122"/>
              </a:rPr>
              <a:t>the users who want to travel with family and friends has the lowest satisfaction, </a:t>
            </a:r>
            <a:r>
              <a:rPr lang="en-US" sz="2855">
                <a:solidFill>
                  <a:srgbClr val="000000"/>
                </a:solidFill>
                <a:latin typeface="思源宋体 2" panose="02020700000000000000" charset="-122"/>
              </a:rPr>
              <a:t>possibly because their hotel booking needs are not taken into account, such as those needs related to </a:t>
            </a:r>
            <a:r>
              <a:rPr lang="en-US" sz="2855">
                <a:solidFill>
                  <a:srgbClr val="39B658"/>
                </a:solidFill>
                <a:latin typeface="思源宋体 2" panose="02020700000000000000" charset="-122"/>
              </a:rPr>
              <a:t>children</a:t>
            </a:r>
            <a:r>
              <a:rPr lang="en-US" sz="2855">
                <a:solidFill>
                  <a:srgbClr val="000000"/>
                </a:solidFill>
                <a:latin typeface="思源宋体 2" panose="02020700000000000000" charset="-122"/>
              </a:rPr>
              <a:t>, those related to the</a:t>
            </a:r>
            <a:r>
              <a:rPr lang="en-US" sz="2855">
                <a:solidFill>
                  <a:srgbClr val="39B658"/>
                </a:solidFill>
                <a:latin typeface="思源宋体 2" panose="02020700000000000000" charset="-122"/>
              </a:rPr>
              <a:t> elderly</a:t>
            </a:r>
            <a:r>
              <a:rPr lang="en-US" sz="2855">
                <a:solidFill>
                  <a:srgbClr val="000000"/>
                </a:solidFill>
                <a:latin typeface="思源宋体 2" panose="02020700000000000000" charset="-122"/>
              </a:rPr>
              <a:t>, those related to </a:t>
            </a:r>
            <a:r>
              <a:rPr lang="en-US" sz="2855">
                <a:solidFill>
                  <a:srgbClr val="39B658"/>
                </a:solidFill>
                <a:latin typeface="思源宋体 2" panose="02020700000000000000" charset="-122"/>
              </a:rPr>
              <a:t>couples</a:t>
            </a:r>
            <a:r>
              <a:rPr lang="en-US" sz="2855">
                <a:solidFill>
                  <a:srgbClr val="000000"/>
                </a:solidFill>
                <a:latin typeface="思源宋体 2" panose="02020700000000000000" charset="-122"/>
              </a:rPr>
              <a:t>, and those related to  </a:t>
            </a:r>
            <a:r>
              <a:rPr lang="en-US" sz="2855">
                <a:solidFill>
                  <a:srgbClr val="39B658"/>
                </a:solidFill>
                <a:latin typeface="思源宋体 2" panose="02020700000000000000" charset="-122"/>
              </a:rPr>
              <a:t>holding a party.</a:t>
            </a:r>
            <a:endParaRPr lang="en-US" sz="2855">
              <a:solidFill>
                <a:srgbClr val="39B658"/>
              </a:solidFill>
              <a:latin typeface="思源宋体 2" panose="02020700000000000000"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DBB4A5"/>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DBB4A5"/>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0" name="TextBox 20"/>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1" name="Group 21"/>
          <p:cNvGrpSpPr/>
          <p:nvPr/>
        </p:nvGrpSpPr>
        <p:grpSpPr>
          <a:xfrm rot="0">
            <a:off x="4592840" y="2664832"/>
            <a:ext cx="12246186" cy="7039976"/>
            <a:chOff x="0" y="0"/>
            <a:chExt cx="3128173" cy="1798296"/>
          </a:xfrm>
        </p:grpSpPr>
        <p:sp>
          <p:nvSpPr>
            <p:cNvPr id="22" name="Freeform 22"/>
            <p:cNvSpPr/>
            <p:nvPr/>
          </p:nvSpPr>
          <p:spPr>
            <a:xfrm>
              <a:off x="0" y="0"/>
              <a:ext cx="3128173" cy="1798296"/>
            </a:xfrm>
            <a:custGeom>
              <a:avLst/>
              <a:gdLst/>
              <a:ahLst/>
              <a:cxnLst/>
              <a:rect l="l" t="t" r="r" b="b"/>
              <a:pathLst>
                <a:path w="3128173" h="1798296">
                  <a:moveTo>
                    <a:pt x="0" y="0"/>
                  </a:moveTo>
                  <a:lnTo>
                    <a:pt x="3128173" y="0"/>
                  </a:lnTo>
                  <a:lnTo>
                    <a:pt x="3128173" y="1798296"/>
                  </a:lnTo>
                  <a:lnTo>
                    <a:pt x="0" y="1798296"/>
                  </a:lnTo>
                  <a:close/>
                </a:path>
              </a:pathLst>
            </a:custGeom>
            <a:solidFill>
              <a:srgbClr val="FFFFFF">
                <a:alpha val="55686"/>
              </a:srgbClr>
            </a:solidFill>
            <a:ln cap="sq">
              <a:noFill/>
              <a:prstDash val="solid"/>
              <a:miter/>
            </a:ln>
          </p:spPr>
        </p:sp>
        <p:sp>
          <p:nvSpPr>
            <p:cNvPr id="23" name="TextBox 23"/>
            <p:cNvSpPr txBox="1"/>
            <p:nvPr/>
          </p:nvSpPr>
          <p:spPr>
            <a:xfrm>
              <a:off x="0" y="-47625"/>
              <a:ext cx="3128173"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4" name="Freeform 24"/>
          <p:cNvSpPr/>
          <p:nvPr/>
        </p:nvSpPr>
        <p:spPr>
          <a:xfrm>
            <a:off x="5255419" y="6184820"/>
            <a:ext cx="10921029" cy="3507484"/>
          </a:xfrm>
          <a:custGeom>
            <a:avLst/>
            <a:gdLst/>
            <a:ahLst/>
            <a:cxnLst/>
            <a:rect l="l" t="t" r="r" b="b"/>
            <a:pathLst>
              <a:path w="10921029" h="3507484">
                <a:moveTo>
                  <a:pt x="0" y="0"/>
                </a:moveTo>
                <a:lnTo>
                  <a:pt x="10921029" y="0"/>
                </a:lnTo>
                <a:lnTo>
                  <a:pt x="10921029" y="3507483"/>
                </a:lnTo>
                <a:lnTo>
                  <a:pt x="0" y="3507483"/>
                </a:lnTo>
                <a:lnTo>
                  <a:pt x="0" y="0"/>
                </a:lnTo>
                <a:close/>
              </a:path>
            </a:pathLst>
          </a:custGeom>
          <a:blipFill>
            <a:blip r:embed="rId2"/>
            <a:stretch>
              <a:fillRect/>
            </a:stretch>
          </a:blipFill>
        </p:spPr>
      </p:sp>
      <p:sp>
        <p:nvSpPr>
          <p:cNvPr id="25" name="TextBox 25"/>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5096424" y="2573422"/>
            <a:ext cx="11742603" cy="1526741"/>
          </a:xfrm>
          <a:prstGeom prst="rect">
            <a:avLst/>
          </a:prstGeom>
        </p:spPr>
        <p:txBody>
          <a:bodyPr lIns="0" tIns="0" rIns="0" bIns="0" rtlCol="0" anchor="t">
            <a:spAutoFit/>
          </a:bodyPr>
          <a:lstStyle/>
          <a:p>
            <a:pPr algn="l">
              <a:lnSpc>
                <a:spcPts val="4125"/>
              </a:lnSpc>
            </a:pPr>
            <a:r>
              <a:rPr lang="en-US" sz="2455">
                <a:solidFill>
                  <a:srgbClr val="1E1E1E"/>
                </a:solidFill>
                <a:latin typeface="思源宋体 2 Medium"/>
              </a:rPr>
              <a:t>It is an unstructured, free talk testing method.</a:t>
            </a:r>
            <a:endParaRPr lang="en-US" sz="2455">
              <a:solidFill>
                <a:srgbClr val="1E1E1E"/>
              </a:solidFill>
              <a:latin typeface="思源宋体 2 Medium"/>
            </a:endParaRPr>
          </a:p>
          <a:p>
            <a:pPr marL="0" lvl="0" indent="0" algn="l">
              <a:lnSpc>
                <a:spcPts val="4125"/>
              </a:lnSpc>
              <a:spcBef>
                <a:spcPct val="0"/>
              </a:spcBef>
            </a:pPr>
            <a:r>
              <a:rPr lang="en-US" sz="2455">
                <a:solidFill>
                  <a:srgbClr val="1E1E1E"/>
                </a:solidFill>
                <a:latin typeface="思源宋体 2 Medium"/>
              </a:rPr>
              <a:t>Through unstructured interviews, the </a:t>
            </a:r>
            <a:r>
              <a:rPr lang="en-US" sz="2455">
                <a:solidFill>
                  <a:srgbClr val="FF5757"/>
                </a:solidFill>
                <a:latin typeface="思源宋体 2 Medium"/>
              </a:rPr>
              <a:t>attitude data</a:t>
            </a:r>
            <a:r>
              <a:rPr lang="en-US" sz="2455">
                <a:solidFill>
                  <a:srgbClr val="1E1E1E"/>
                </a:solidFill>
                <a:latin typeface="思源宋体 2 Medium"/>
              </a:rPr>
              <a:t> is available, which can be used both to</a:t>
            </a:r>
            <a:r>
              <a:rPr lang="en-US" sz="2455">
                <a:solidFill>
                  <a:srgbClr val="FF5757"/>
                </a:solidFill>
                <a:latin typeface="思源宋体 2 Medium"/>
              </a:rPr>
              <a:t> detect errors </a:t>
            </a:r>
            <a:r>
              <a:rPr lang="en-US" sz="2455">
                <a:solidFill>
                  <a:srgbClr val="1E1E1E"/>
                </a:solidFill>
                <a:latin typeface="思源宋体 2 Medium"/>
              </a:rPr>
              <a:t>and to </a:t>
            </a:r>
            <a:r>
              <a:rPr lang="en-US" sz="2455">
                <a:solidFill>
                  <a:srgbClr val="FF5757"/>
                </a:solidFill>
                <a:latin typeface="思源宋体 2 Medium"/>
              </a:rPr>
              <a:t>find solutions</a:t>
            </a:r>
            <a:r>
              <a:rPr lang="en-US" sz="2455">
                <a:solidFill>
                  <a:srgbClr val="1E1E1E"/>
                </a:solidFill>
                <a:latin typeface="思源宋体 2 Medium"/>
              </a:rPr>
              <a:t>.</a:t>
            </a:r>
            <a:endParaRPr lang="en-US" sz="2455">
              <a:solidFill>
                <a:srgbClr val="1E1E1E"/>
              </a:solidFill>
              <a:latin typeface="思源宋体 2 Medium"/>
            </a:endParaRPr>
          </a:p>
        </p:txBody>
      </p:sp>
      <p:sp>
        <p:nvSpPr>
          <p:cNvPr id="29" name="TextBox 29"/>
          <p:cNvSpPr txBox="1"/>
          <p:nvPr/>
        </p:nvSpPr>
        <p:spPr>
          <a:xfrm>
            <a:off x="5096424" y="4482892"/>
            <a:ext cx="12162876" cy="1622680"/>
          </a:xfrm>
          <a:prstGeom prst="rect">
            <a:avLst/>
          </a:prstGeom>
        </p:spPr>
        <p:txBody>
          <a:bodyPr lIns="0" tIns="0" rIns="0" bIns="0" rtlCol="0" anchor="t">
            <a:spAutoFit/>
          </a:bodyPr>
          <a:lstStyle/>
          <a:p>
            <a:pPr marL="0" lvl="0" indent="0" algn="l">
              <a:lnSpc>
                <a:spcPts val="4365"/>
              </a:lnSpc>
              <a:spcBef>
                <a:spcPct val="0"/>
              </a:spcBef>
            </a:pPr>
            <a:r>
              <a:rPr lang="en-US" sz="2600">
                <a:solidFill>
                  <a:srgbClr val="000000"/>
                </a:solidFill>
                <a:latin typeface="思源宋体 2 Medium"/>
              </a:rPr>
              <a:t>We found the following three users according to whether they were Familiar with the use of mobile phones and whether they were Familiar with the hotel booking process</a:t>
            </a:r>
            <a:endParaRPr lang="en-US" sz="2600">
              <a:solidFill>
                <a:srgbClr val="000000"/>
              </a:solidFill>
              <a:latin typeface="思源宋体 2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893984" cy="7039976"/>
            <a:chOff x="0" y="0"/>
            <a:chExt cx="3293647" cy="1798296"/>
          </a:xfrm>
        </p:grpSpPr>
        <p:sp>
          <p:nvSpPr>
            <p:cNvPr id="21" name="Freeform 21"/>
            <p:cNvSpPr/>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293647"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TextBox 23"/>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4" name="TextBox 24"/>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5" name="TextBox 25"/>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6" name="TextBox 2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7" name="TextBox 27"/>
          <p:cNvSpPr txBox="1"/>
          <p:nvPr/>
        </p:nvSpPr>
        <p:spPr>
          <a:xfrm>
            <a:off x="11266888" y="3094901"/>
            <a:ext cx="6219937" cy="6594730"/>
          </a:xfrm>
          <a:prstGeom prst="rect">
            <a:avLst/>
          </a:prstGeom>
        </p:spPr>
        <p:txBody>
          <a:bodyPr lIns="0" tIns="0" rIns="0" bIns="0" rtlCol="0" anchor="t">
            <a:spAutoFit/>
          </a:bodyPr>
          <a:lstStyle/>
          <a:p>
            <a:pPr algn="l">
              <a:lnSpc>
                <a:spcPts val="4365"/>
              </a:lnSpc>
            </a:pPr>
            <a:r>
              <a:rPr lang="en-US" sz="2600">
                <a:solidFill>
                  <a:srgbClr val="000000"/>
                </a:solidFill>
                <a:latin typeface="思源宋体 2 Medium"/>
              </a:rPr>
              <a:t>Advantages:</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There are plenty of hotels available. Even near Tiananmen Square, you can find lower-priced ones. </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T</a:t>
            </a:r>
            <a:r>
              <a:rPr lang="en-US" sz="2600">
                <a:solidFill>
                  <a:srgbClr val="000000"/>
                </a:solidFill>
                <a:latin typeface="思源宋体 2 Medium"/>
              </a:rPr>
              <a:t>here are many guided questions, and the </a:t>
            </a:r>
            <a:r>
              <a:rPr lang="en-US" sz="2600">
                <a:solidFill>
                  <a:srgbClr val="39B658"/>
                </a:solidFill>
                <a:latin typeface="思源宋体 2 Medium"/>
              </a:rPr>
              <a:t>AI customer</a:t>
            </a:r>
            <a:r>
              <a:rPr lang="en-US" sz="2600">
                <a:solidFill>
                  <a:srgbClr val="000000"/>
                </a:solidFill>
                <a:latin typeface="思源宋体 2 Medium"/>
              </a:rPr>
              <a:t> service provided by the hotel is very convenient. </a:t>
            </a:r>
            <a:endParaRPr lang="en-US" sz="2600">
              <a:solidFill>
                <a:srgbClr val="000000"/>
              </a:solidFill>
              <a:latin typeface="思源宋体 2 Medium"/>
            </a:endParaRPr>
          </a:p>
          <a:p>
            <a:pPr marL="561340" lvl="1" indent="-280670" algn="l">
              <a:lnSpc>
                <a:spcPts val="4365"/>
              </a:lnSpc>
              <a:spcBef>
                <a:spcPct val="0"/>
              </a:spcBef>
              <a:buFont typeface="Arial" panose="020B0604020202090204"/>
              <a:buChar char="•"/>
            </a:pPr>
            <a:r>
              <a:rPr lang="en-US" sz="2600">
                <a:solidFill>
                  <a:srgbClr val="000000"/>
                </a:solidFill>
                <a:latin typeface="思源宋体 2 Medium"/>
              </a:rPr>
              <a:t>My aunt always</a:t>
            </a:r>
            <a:r>
              <a:rPr lang="en-US" sz="2600">
                <a:solidFill>
                  <a:srgbClr val="000000"/>
                </a:solidFill>
                <a:latin typeface="思源宋体 2 Medium"/>
              </a:rPr>
              <a:t> </a:t>
            </a:r>
            <a:r>
              <a:rPr lang="en-US" sz="2600">
                <a:solidFill>
                  <a:srgbClr val="39B658"/>
                </a:solidFill>
                <a:latin typeface="思源宋体 2 Medium"/>
              </a:rPr>
              <a:t>forget to click confirm</a:t>
            </a:r>
            <a:r>
              <a:rPr lang="en-US" sz="2600">
                <a:solidFill>
                  <a:srgbClr val="000000"/>
                </a:solidFill>
                <a:latin typeface="思源宋体 2 Medium"/>
              </a:rPr>
              <a:t>, but it will still save the filtering criteria.</a:t>
            </a:r>
            <a:endParaRPr lang="en-US" sz="2600">
              <a:solidFill>
                <a:srgbClr val="000000"/>
              </a:solidFill>
              <a:latin typeface="思源宋体 2 Medium"/>
            </a:endParaRPr>
          </a:p>
        </p:txBody>
      </p:sp>
      <p:sp>
        <p:nvSpPr>
          <p:cNvPr id="28" name="Freeform 28"/>
          <p:cNvSpPr/>
          <p:nvPr/>
        </p:nvSpPr>
        <p:spPr>
          <a:xfrm>
            <a:off x="4844287" y="4762360"/>
            <a:ext cx="6334791" cy="4215516"/>
          </a:xfrm>
          <a:custGeom>
            <a:avLst/>
            <a:gdLst/>
            <a:ahLst/>
            <a:cxnLst/>
            <a:rect l="l" t="t" r="r" b="b"/>
            <a:pathLst>
              <a:path w="6334791" h="4215516">
                <a:moveTo>
                  <a:pt x="0" y="0"/>
                </a:moveTo>
                <a:lnTo>
                  <a:pt x="6334792" y="0"/>
                </a:lnTo>
                <a:lnTo>
                  <a:pt x="6334792" y="4215516"/>
                </a:lnTo>
                <a:lnTo>
                  <a:pt x="0" y="4215516"/>
                </a:lnTo>
                <a:lnTo>
                  <a:pt x="0" y="0"/>
                </a:lnTo>
                <a:close/>
              </a:path>
            </a:pathLst>
          </a:custGeom>
          <a:blipFill>
            <a:blip r:embed="rId2"/>
            <a:stretch>
              <a:fillRect/>
            </a:stretch>
          </a:blipFill>
        </p:spPr>
      </p:sp>
      <p:sp>
        <p:nvSpPr>
          <p:cNvPr id="29" name="TextBox 29"/>
          <p:cNvSpPr txBox="1"/>
          <p:nvPr/>
        </p:nvSpPr>
        <p:spPr>
          <a:xfrm>
            <a:off x="5096424" y="2573422"/>
            <a:ext cx="11742603" cy="1012391"/>
          </a:xfrm>
          <a:prstGeom prst="rect">
            <a:avLst/>
          </a:prstGeom>
        </p:spPr>
        <p:txBody>
          <a:bodyPr lIns="0" tIns="0" rIns="0" bIns="0" rtlCol="0" anchor="t">
            <a:spAutoFit/>
          </a:bodyPr>
          <a:lstStyle/>
          <a:p>
            <a:pPr algn="l">
              <a:lnSpc>
                <a:spcPts val="4125"/>
              </a:lnSpc>
            </a:pPr>
            <a:r>
              <a:rPr lang="en-US" sz="2455">
                <a:solidFill>
                  <a:srgbClr val="1E1E1E"/>
                </a:solidFill>
                <a:latin typeface="思源宋体 2" panose="02020700000000000000" charset="-122"/>
              </a:rPr>
              <a:t>My aunt: 60 years old, can not read small words, seldom use APPs</a:t>
            </a:r>
            <a:endParaRPr lang="en-US" sz="2455">
              <a:solidFill>
                <a:srgbClr val="1E1E1E"/>
              </a:solidFill>
              <a:latin typeface="思源宋体 2" panose="02020700000000000000" charset="-122"/>
            </a:endParaRPr>
          </a:p>
          <a:p>
            <a:pPr marL="0" lvl="0" indent="0" algn="l">
              <a:lnSpc>
                <a:spcPts val="4125"/>
              </a:lnSpc>
              <a:spcBef>
                <a:spcPct val="0"/>
              </a:spcBef>
            </a:pPr>
            <a:r>
              <a:rPr lang="en-US" sz="2455">
                <a:solidFill>
                  <a:srgbClr val="1E1E1E"/>
                </a:solidFill>
                <a:latin typeface="思源宋体 2" panose="02020700000000000000" charset="-122"/>
              </a:rPr>
              <a:t>(This image comes from the web)</a:t>
            </a:r>
            <a:endParaRPr lang="en-US" sz="2455">
              <a:solidFill>
                <a:srgbClr val="1E1E1E"/>
              </a:solidFill>
              <a:latin typeface="思源宋体 2" panose="02020700000000000000"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692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893984" cy="7039976"/>
            <a:chOff x="0" y="0"/>
            <a:chExt cx="3293647" cy="1798296"/>
          </a:xfrm>
        </p:grpSpPr>
        <p:sp>
          <p:nvSpPr>
            <p:cNvPr id="21" name="Freeform 21"/>
            <p:cNvSpPr/>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293647"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7046212" y="3345334"/>
            <a:ext cx="3502413" cy="6359474"/>
          </a:xfrm>
          <a:custGeom>
            <a:avLst/>
            <a:gdLst/>
            <a:ahLst/>
            <a:cxnLst/>
            <a:rect l="l" t="t" r="r" b="b"/>
            <a:pathLst>
              <a:path w="3502413" h="6359474">
                <a:moveTo>
                  <a:pt x="0" y="0"/>
                </a:moveTo>
                <a:lnTo>
                  <a:pt x="3502413" y="0"/>
                </a:lnTo>
                <a:lnTo>
                  <a:pt x="3502413" y="6359474"/>
                </a:lnTo>
                <a:lnTo>
                  <a:pt x="0" y="6359474"/>
                </a:lnTo>
                <a:lnTo>
                  <a:pt x="0" y="0"/>
                </a:lnTo>
                <a:close/>
              </a:path>
            </a:pathLst>
          </a:custGeom>
          <a:blipFill>
            <a:blip r:embed="rId2"/>
            <a:stretch>
              <a:fillRect/>
            </a:stretch>
          </a:blipFill>
        </p:spPr>
      </p:sp>
      <p:sp>
        <p:nvSpPr>
          <p:cNvPr id="24" name="TextBox 24"/>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5" name="TextBox 25"/>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5096424" y="2573422"/>
            <a:ext cx="11742603" cy="498041"/>
          </a:xfrm>
          <a:prstGeom prst="rect">
            <a:avLst/>
          </a:prstGeom>
        </p:spPr>
        <p:txBody>
          <a:bodyPr lIns="0" tIns="0" rIns="0" bIns="0" rtlCol="0" anchor="t">
            <a:spAutoFit/>
          </a:bodyPr>
          <a:lstStyle/>
          <a:p>
            <a:pPr marL="0" lvl="0" indent="0" algn="l">
              <a:lnSpc>
                <a:spcPts val="4125"/>
              </a:lnSpc>
              <a:spcBef>
                <a:spcPct val="0"/>
              </a:spcBef>
            </a:pPr>
            <a:r>
              <a:rPr lang="en-US" sz="2455">
                <a:solidFill>
                  <a:srgbClr val="1E1E1E"/>
                </a:solidFill>
                <a:latin typeface="思源宋体 2" panose="02020700000000000000" charset="-122"/>
              </a:rPr>
              <a:t>My aunt: 60 years old, can not read small words, seldom use APPs</a:t>
            </a:r>
            <a:endParaRPr lang="en-US" sz="2455">
              <a:solidFill>
                <a:srgbClr val="1E1E1E"/>
              </a:solidFill>
              <a:latin typeface="思源宋体 2" panose="02020700000000000000" charset="-122"/>
            </a:endParaRPr>
          </a:p>
        </p:txBody>
      </p:sp>
      <p:sp>
        <p:nvSpPr>
          <p:cNvPr id="29" name="TextBox 29"/>
          <p:cNvSpPr txBox="1"/>
          <p:nvPr/>
        </p:nvSpPr>
        <p:spPr>
          <a:xfrm>
            <a:off x="11266888" y="3275166"/>
            <a:ext cx="6219937" cy="6594730"/>
          </a:xfrm>
          <a:prstGeom prst="rect">
            <a:avLst/>
          </a:prstGeom>
        </p:spPr>
        <p:txBody>
          <a:bodyPr lIns="0" tIns="0" rIns="0" bIns="0" rtlCol="0" anchor="t">
            <a:spAutoFit/>
          </a:bodyPr>
          <a:lstStyle/>
          <a:p>
            <a:pPr algn="l">
              <a:lnSpc>
                <a:spcPts val="4365"/>
              </a:lnSpc>
            </a:pPr>
            <a:r>
              <a:rPr lang="en-US" sz="2600">
                <a:solidFill>
                  <a:srgbClr val="000000"/>
                </a:solidFill>
                <a:latin typeface="思源宋体 2 Medium"/>
              </a:rPr>
              <a:t>Problems:</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Words are too </a:t>
            </a:r>
            <a:r>
              <a:rPr lang="en-US" sz="2600">
                <a:solidFill>
                  <a:srgbClr val="39B658"/>
                </a:solidFill>
                <a:latin typeface="思源宋体 2 Medium"/>
              </a:rPr>
              <a:t>small </a:t>
            </a:r>
            <a:endParaRPr lang="en-US" sz="2600">
              <a:solidFill>
                <a:srgbClr val="39B658"/>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Many </a:t>
            </a:r>
            <a:r>
              <a:rPr lang="en-US" sz="2600">
                <a:solidFill>
                  <a:srgbClr val="39B658"/>
                </a:solidFill>
                <a:latin typeface="思源宋体 2 Medium"/>
              </a:rPr>
              <a:t>buttons are unclear on how to operate</a:t>
            </a:r>
            <a:r>
              <a:rPr lang="en-US" sz="2600">
                <a:solidFill>
                  <a:srgbClr val="000000"/>
                </a:solidFill>
                <a:latin typeface="思源宋体 2 Medium"/>
              </a:rPr>
              <a:t>; my aunt has a </a:t>
            </a:r>
            <a:r>
              <a:rPr lang="en-US" sz="2600">
                <a:solidFill>
                  <a:srgbClr val="39B658"/>
                </a:solidFill>
                <a:latin typeface="思源宋体 2 Medium"/>
              </a:rPr>
              <a:t>fear of making mistakes</a:t>
            </a:r>
            <a:r>
              <a:rPr lang="en-US" sz="2600">
                <a:solidFill>
                  <a:srgbClr val="000000"/>
                </a:solidFill>
                <a:latin typeface="思源宋体 2 Medium"/>
              </a:rPr>
              <a:t> by clicking them. The interface is too complicated.</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D</a:t>
            </a:r>
            <a:r>
              <a:rPr lang="en-US" sz="2600">
                <a:solidFill>
                  <a:srgbClr val="000000"/>
                </a:solidFill>
                <a:latin typeface="思源宋体 2 Medium"/>
              </a:rPr>
              <a:t>o not know how to return, unable to go back to the previous search</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C</a:t>
            </a:r>
            <a:r>
              <a:rPr lang="en-US" sz="2600">
                <a:solidFill>
                  <a:srgbClr val="000000"/>
                </a:solidFill>
                <a:latin typeface="思源宋体 2 Medium"/>
              </a:rPr>
              <a:t>an’t find the hotel reception phone</a:t>
            </a:r>
            <a:endParaRPr lang="en-US" sz="2600">
              <a:solidFill>
                <a:srgbClr val="000000"/>
              </a:solidFill>
              <a:latin typeface="思源宋体 2 Medium"/>
            </a:endParaRPr>
          </a:p>
          <a:p>
            <a:pPr marL="561340" lvl="1" indent="-280670" algn="l">
              <a:lnSpc>
                <a:spcPts val="4365"/>
              </a:lnSpc>
              <a:spcBef>
                <a:spcPct val="0"/>
              </a:spcBef>
              <a:buFont typeface="Arial" panose="020B0604020202090204"/>
              <a:buChar char="•"/>
            </a:pPr>
            <a:r>
              <a:rPr lang="en-US" sz="2600">
                <a:solidFill>
                  <a:srgbClr val="000000"/>
                </a:solidFill>
                <a:latin typeface="思源宋体 2 Medium"/>
              </a:rPr>
              <a:t>No video tutorial</a:t>
            </a:r>
            <a:endParaRPr lang="en-US" sz="2600">
              <a:solidFill>
                <a:srgbClr val="000000"/>
              </a:solidFill>
              <a:latin typeface="思源宋体 2 Medium"/>
            </a:endParaRPr>
          </a:p>
        </p:txBody>
      </p:sp>
      <p:sp>
        <p:nvSpPr>
          <p:cNvPr id="30" name="TextBox 30"/>
          <p:cNvSpPr txBox="1"/>
          <p:nvPr/>
        </p:nvSpPr>
        <p:spPr>
          <a:xfrm>
            <a:off x="4592840" y="4573621"/>
            <a:ext cx="2271988" cy="3576522"/>
          </a:xfrm>
          <a:prstGeom prst="rect">
            <a:avLst/>
          </a:prstGeom>
        </p:spPr>
        <p:txBody>
          <a:bodyPr lIns="0" tIns="0" rIns="0" bIns="0" rtlCol="0" anchor="t">
            <a:spAutoFit/>
          </a:bodyPr>
          <a:lstStyle/>
          <a:p>
            <a:pPr algn="l">
              <a:lnSpc>
                <a:spcPts val="5970"/>
              </a:lnSpc>
            </a:pPr>
            <a:r>
              <a:rPr lang="en-US" sz="3555">
                <a:solidFill>
                  <a:srgbClr val="1E1E1E"/>
                </a:solidFill>
                <a:latin typeface="思源宋体 2" panose="02020700000000000000" charset="-122"/>
              </a:rPr>
              <a:t>It’s too confusing for the elders</a:t>
            </a:r>
            <a:endParaRPr lang="en-US" sz="3555">
              <a:solidFill>
                <a:srgbClr val="1E1E1E"/>
              </a:solidFill>
              <a:latin typeface="思源宋体 2" panose="02020700000000000000" charset="-122"/>
            </a:endParaRPr>
          </a:p>
          <a:p>
            <a:pPr marL="0" lvl="0" indent="0" algn="l">
              <a:lnSpc>
                <a:spcPts val="4795"/>
              </a:lnSpc>
              <a:spcBef>
                <a:spcPct val="0"/>
              </a:spcBef>
            </a:p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25502"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893984" cy="7039976"/>
            <a:chOff x="0" y="0"/>
            <a:chExt cx="3293647" cy="1798296"/>
          </a:xfrm>
        </p:grpSpPr>
        <p:sp>
          <p:nvSpPr>
            <p:cNvPr id="21" name="Freeform 21"/>
            <p:cNvSpPr/>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293647"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12371173" y="3194531"/>
            <a:ext cx="3677353" cy="6510277"/>
          </a:xfrm>
          <a:custGeom>
            <a:avLst/>
            <a:gdLst/>
            <a:ahLst/>
            <a:cxnLst/>
            <a:rect l="l" t="t" r="r" b="b"/>
            <a:pathLst>
              <a:path w="3677353" h="6510277">
                <a:moveTo>
                  <a:pt x="0" y="0"/>
                </a:moveTo>
                <a:lnTo>
                  <a:pt x="3677353" y="0"/>
                </a:lnTo>
                <a:lnTo>
                  <a:pt x="3677353" y="6510277"/>
                </a:lnTo>
                <a:lnTo>
                  <a:pt x="0" y="6510277"/>
                </a:lnTo>
                <a:lnTo>
                  <a:pt x="0" y="0"/>
                </a:lnTo>
                <a:close/>
              </a:path>
            </a:pathLst>
          </a:custGeom>
          <a:blipFill>
            <a:blip r:embed="rId2"/>
            <a:stretch>
              <a:fillRect/>
            </a:stretch>
          </a:blipFill>
        </p:spPr>
      </p:sp>
      <p:sp>
        <p:nvSpPr>
          <p:cNvPr id="24" name="TextBox 24"/>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5" name="TextBox 25"/>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5096424" y="2573422"/>
            <a:ext cx="12779892" cy="1012391"/>
          </a:xfrm>
          <a:prstGeom prst="rect">
            <a:avLst/>
          </a:prstGeom>
        </p:spPr>
        <p:txBody>
          <a:bodyPr lIns="0" tIns="0" rIns="0" bIns="0" rtlCol="0" anchor="t">
            <a:spAutoFit/>
          </a:bodyPr>
          <a:lstStyle/>
          <a:p>
            <a:pPr algn="l">
              <a:lnSpc>
                <a:spcPts val="4125"/>
              </a:lnSpc>
            </a:pPr>
            <a:r>
              <a:rPr lang="en-US" sz="2455">
                <a:solidFill>
                  <a:srgbClr val="1E1E1E"/>
                </a:solidFill>
                <a:latin typeface="思源宋体 2" panose="02020700000000000000" charset="-122"/>
              </a:rPr>
              <a:t>My friend: 21 years old, enjoys using electronic devices, has never traveled before.</a:t>
            </a:r>
            <a:endParaRPr lang="en-US" sz="2455">
              <a:solidFill>
                <a:srgbClr val="1E1E1E"/>
              </a:solidFill>
              <a:latin typeface="思源宋体 2" panose="02020700000000000000" charset="-122"/>
            </a:endParaRPr>
          </a:p>
          <a:p>
            <a:pPr marL="0" lvl="0" indent="0" algn="l">
              <a:lnSpc>
                <a:spcPts val="4125"/>
              </a:lnSpc>
              <a:spcBef>
                <a:spcPct val="0"/>
              </a:spcBef>
            </a:pPr>
          </a:p>
        </p:txBody>
      </p:sp>
      <p:sp>
        <p:nvSpPr>
          <p:cNvPr id="29" name="TextBox 29"/>
          <p:cNvSpPr txBox="1"/>
          <p:nvPr/>
        </p:nvSpPr>
        <p:spPr>
          <a:xfrm>
            <a:off x="5096424" y="3503430"/>
            <a:ext cx="7023207" cy="5489830"/>
          </a:xfrm>
          <a:prstGeom prst="rect">
            <a:avLst/>
          </a:prstGeom>
        </p:spPr>
        <p:txBody>
          <a:bodyPr lIns="0" tIns="0" rIns="0" bIns="0" rtlCol="0" anchor="t">
            <a:spAutoFit/>
          </a:bodyPr>
          <a:lstStyle/>
          <a:p>
            <a:pPr algn="l">
              <a:lnSpc>
                <a:spcPts val="4365"/>
              </a:lnSpc>
            </a:pPr>
            <a:r>
              <a:rPr lang="en-US" sz="2600">
                <a:solidFill>
                  <a:srgbClr val="000000"/>
                </a:solidFill>
                <a:latin typeface="思源宋体 2 Medium"/>
              </a:rPr>
              <a:t>Problems:</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On the Qunar website, there's no guide for booking hotels, so she </a:t>
            </a:r>
            <a:r>
              <a:rPr lang="en-US" sz="2600">
                <a:solidFill>
                  <a:srgbClr val="39B658"/>
                </a:solidFill>
                <a:latin typeface="思源宋体 2 Medium"/>
              </a:rPr>
              <a:t>can only visit other sites to find experience posts</a:t>
            </a:r>
            <a:r>
              <a:rPr lang="en-US" sz="2600">
                <a:solidFill>
                  <a:srgbClr val="000000"/>
                </a:solidFill>
                <a:latin typeface="思源宋体 2 Medium"/>
              </a:rPr>
              <a:t>.</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The homepage is cluttered, and she doesn't like the style; it </a:t>
            </a:r>
            <a:r>
              <a:rPr lang="en-US" sz="2600">
                <a:solidFill>
                  <a:srgbClr val="39B658"/>
                </a:solidFill>
                <a:latin typeface="思源宋体 2 Medium"/>
              </a:rPr>
              <a:t>looks too much like advertisements</a:t>
            </a:r>
            <a:r>
              <a:rPr lang="en-US" sz="2600">
                <a:solidFill>
                  <a:srgbClr val="000000"/>
                </a:solidFill>
                <a:latin typeface="思源宋体 2 Medium"/>
              </a:rPr>
              <a:t>.</a:t>
            </a:r>
            <a:endParaRPr lang="en-US" sz="2600">
              <a:solidFill>
                <a:srgbClr val="000000"/>
              </a:solidFill>
              <a:latin typeface="思源宋体 2 Medium"/>
            </a:endParaRPr>
          </a:p>
          <a:p>
            <a:pPr marL="561340" lvl="1" indent="-280670" algn="l">
              <a:lnSpc>
                <a:spcPts val="4365"/>
              </a:lnSpc>
              <a:spcBef>
                <a:spcPct val="0"/>
              </a:spcBef>
              <a:buFont typeface="Arial" panose="020B0604020202090204"/>
              <a:buChar char="•"/>
            </a:pPr>
            <a:r>
              <a:rPr lang="en-US" sz="2600">
                <a:solidFill>
                  <a:srgbClr val="000000"/>
                </a:solidFill>
                <a:latin typeface="思源宋体 2 Medium"/>
                <a:ea typeface="思源宋体 2 Medium"/>
              </a:rPr>
              <a:t>The "会员预订" button on the interface makes she hesitant and</a:t>
            </a:r>
            <a:r>
              <a:rPr lang="en-US" sz="2600">
                <a:solidFill>
                  <a:srgbClr val="39B658"/>
                </a:solidFill>
                <a:latin typeface="思源宋体 2 Medium"/>
              </a:rPr>
              <a:t> creates confusion. </a:t>
            </a:r>
            <a:endParaRPr lang="en-US" sz="2600">
              <a:solidFill>
                <a:srgbClr val="39B658"/>
              </a:solidFill>
              <a:latin typeface="思源宋体 2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98896" cy="9578684"/>
            <a:chOff x="0" y="0"/>
            <a:chExt cx="4635100" cy="2522781"/>
          </a:xfrm>
        </p:grpSpPr>
        <p:sp>
          <p:nvSpPr>
            <p:cNvPr id="3" name="Freeform 3"/>
            <p:cNvSpPr/>
            <p:nvPr/>
          </p:nvSpPr>
          <p:spPr>
            <a:xfrm>
              <a:off x="0" y="0"/>
              <a:ext cx="4635100" cy="2522781"/>
            </a:xfrm>
            <a:custGeom>
              <a:avLst/>
              <a:gdLst/>
              <a:ahLst/>
              <a:cxnLst/>
              <a:rect l="l" t="t" r="r" b="b"/>
              <a:pathLst>
                <a:path w="4635100" h="2522781">
                  <a:moveTo>
                    <a:pt x="0" y="0"/>
                  </a:moveTo>
                  <a:lnTo>
                    <a:pt x="4635100" y="0"/>
                  </a:lnTo>
                  <a:lnTo>
                    <a:pt x="4635100" y="2522781"/>
                  </a:lnTo>
                  <a:lnTo>
                    <a:pt x="0" y="2522781"/>
                  </a:lnTo>
                  <a:close/>
                </a:path>
              </a:pathLst>
            </a:custGeom>
            <a:solidFill>
              <a:srgbClr val="F5F0E3"/>
            </a:solidFill>
            <a:ln cap="sq">
              <a:noFill/>
              <a:prstDash val="solid"/>
              <a:miter/>
            </a:ln>
          </p:spPr>
        </p:sp>
        <p:sp>
          <p:nvSpPr>
            <p:cNvPr id="4" name="TextBox 4"/>
            <p:cNvSpPr txBox="1"/>
            <p:nvPr/>
          </p:nvSpPr>
          <p:spPr>
            <a:xfrm>
              <a:off x="0" y="0"/>
              <a:ext cx="4635100" cy="2522781"/>
            </a:xfrm>
            <a:prstGeom prst="rect">
              <a:avLst/>
            </a:prstGeom>
          </p:spPr>
          <p:txBody>
            <a:bodyPr lIns="50800" tIns="50800" rIns="50800" bIns="50800" rtlCol="0" anchor="ctr"/>
            <a:lstStyle/>
            <a:p>
              <a:pPr marL="0" lvl="0" indent="0" algn="ctr">
                <a:lnSpc>
                  <a:spcPts val="2725"/>
                </a:lnSpc>
                <a:spcBef>
                  <a:spcPct val="0"/>
                </a:spcBef>
              </a:pPr>
            </a:p>
          </p:txBody>
        </p:sp>
      </p:grpSp>
      <p:grpSp>
        <p:nvGrpSpPr>
          <p:cNvPr id="5" name="Group 5"/>
          <p:cNvGrpSpPr/>
          <p:nvPr/>
        </p:nvGrpSpPr>
        <p:grpSpPr>
          <a:xfrm rot="0">
            <a:off x="8832515" y="2075614"/>
            <a:ext cx="7748575" cy="7439231"/>
            <a:chOff x="0" y="0"/>
            <a:chExt cx="2040777" cy="1959304"/>
          </a:xfrm>
        </p:grpSpPr>
        <p:sp>
          <p:nvSpPr>
            <p:cNvPr id="6" name="Freeform 6"/>
            <p:cNvSpPr/>
            <p:nvPr/>
          </p:nvSpPr>
          <p:spPr>
            <a:xfrm>
              <a:off x="0" y="0"/>
              <a:ext cx="2040777" cy="1959304"/>
            </a:xfrm>
            <a:custGeom>
              <a:avLst/>
              <a:gdLst/>
              <a:ahLst/>
              <a:cxnLst/>
              <a:rect l="l" t="t" r="r" b="b"/>
              <a:pathLst>
                <a:path w="2040777" h="1959304">
                  <a:moveTo>
                    <a:pt x="38967" y="0"/>
                  </a:moveTo>
                  <a:lnTo>
                    <a:pt x="2001811" y="0"/>
                  </a:lnTo>
                  <a:cubicBezTo>
                    <a:pt x="2023331" y="0"/>
                    <a:pt x="2040777" y="17446"/>
                    <a:pt x="2040777" y="38967"/>
                  </a:cubicBezTo>
                  <a:lnTo>
                    <a:pt x="2040777" y="1920337"/>
                  </a:lnTo>
                  <a:cubicBezTo>
                    <a:pt x="2040777" y="1941858"/>
                    <a:pt x="2023331" y="1959304"/>
                    <a:pt x="2001811" y="1959304"/>
                  </a:cubicBezTo>
                  <a:lnTo>
                    <a:pt x="38967" y="1959304"/>
                  </a:lnTo>
                  <a:cubicBezTo>
                    <a:pt x="17446" y="1959304"/>
                    <a:pt x="0" y="1941858"/>
                    <a:pt x="0" y="1920337"/>
                  </a:cubicBezTo>
                  <a:lnTo>
                    <a:pt x="0" y="38967"/>
                  </a:lnTo>
                  <a:cubicBezTo>
                    <a:pt x="0" y="17446"/>
                    <a:pt x="17446" y="0"/>
                    <a:pt x="38967" y="0"/>
                  </a:cubicBezTo>
                  <a:close/>
                </a:path>
              </a:pathLst>
            </a:custGeom>
            <a:solidFill>
              <a:srgbClr val="000000">
                <a:alpha val="0"/>
              </a:srgbClr>
            </a:solidFill>
            <a:ln w="19050" cap="rnd">
              <a:solidFill>
                <a:srgbClr val="DBB4A5"/>
              </a:solidFill>
              <a:prstDash val="solid"/>
              <a:round/>
            </a:ln>
          </p:spPr>
        </p:sp>
        <p:sp>
          <p:nvSpPr>
            <p:cNvPr id="7" name="TextBox 7"/>
            <p:cNvSpPr txBox="1"/>
            <p:nvPr/>
          </p:nvSpPr>
          <p:spPr>
            <a:xfrm>
              <a:off x="0" y="0"/>
              <a:ext cx="2040777" cy="1959304"/>
            </a:xfrm>
            <a:prstGeom prst="rect">
              <a:avLst/>
            </a:prstGeom>
          </p:spPr>
          <p:txBody>
            <a:bodyPr lIns="50800" tIns="50800" rIns="50800" bIns="50800" rtlCol="0" anchor="ctr"/>
            <a:lstStyle/>
            <a:p>
              <a:pPr algn="ctr">
                <a:lnSpc>
                  <a:spcPts val="2785"/>
                </a:lnSpc>
              </a:pPr>
            </a:p>
          </p:txBody>
        </p:sp>
      </p:grpSp>
      <p:sp>
        <p:nvSpPr>
          <p:cNvPr id="8" name="Freeform 8"/>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sp>
        <p:nvSpPr>
          <p:cNvPr id="9" name="Freeform 9"/>
          <p:cNvSpPr/>
          <p:nvPr/>
        </p:nvSpPr>
        <p:spPr>
          <a:xfrm>
            <a:off x="843337" y="3727194"/>
            <a:ext cx="7133985" cy="2832612"/>
          </a:xfrm>
          <a:custGeom>
            <a:avLst/>
            <a:gdLst/>
            <a:ahLst/>
            <a:cxnLst/>
            <a:rect l="l" t="t" r="r" b="b"/>
            <a:pathLst>
              <a:path w="7133985" h="2832612">
                <a:moveTo>
                  <a:pt x="0" y="0"/>
                </a:moveTo>
                <a:lnTo>
                  <a:pt x="7133985" y="0"/>
                </a:lnTo>
                <a:lnTo>
                  <a:pt x="7133985" y="2832612"/>
                </a:lnTo>
                <a:lnTo>
                  <a:pt x="0" y="2832612"/>
                </a:lnTo>
                <a:lnTo>
                  <a:pt x="0" y="0"/>
                </a:lnTo>
                <a:close/>
              </a:path>
            </a:pathLst>
          </a:custGeom>
          <a:blipFill>
            <a:blip r:embed="rId2"/>
            <a:stretch>
              <a:fillRect/>
            </a:stretch>
          </a:blipFill>
        </p:spPr>
      </p:sp>
      <p:sp>
        <p:nvSpPr>
          <p:cNvPr id="10" name="TextBox 10"/>
          <p:cNvSpPr txBox="1"/>
          <p:nvPr/>
        </p:nvSpPr>
        <p:spPr>
          <a:xfrm>
            <a:off x="9418450" y="1999414"/>
            <a:ext cx="6576706" cy="7085882"/>
          </a:xfrm>
          <a:prstGeom prst="rect">
            <a:avLst/>
          </a:prstGeom>
        </p:spPr>
        <p:txBody>
          <a:bodyPr lIns="0" tIns="0" rIns="0" bIns="0" rtlCol="0" anchor="t">
            <a:spAutoFit/>
          </a:bodyPr>
          <a:lstStyle/>
          <a:p>
            <a:pPr algn="l">
              <a:lnSpc>
                <a:spcPts val="3110"/>
              </a:lnSpc>
            </a:pPr>
          </a:p>
          <a:p>
            <a:pPr marL="430530" lvl="1" indent="-215265" algn="l">
              <a:lnSpc>
                <a:spcPts val="3110"/>
              </a:lnSpc>
              <a:buFont typeface="Arial" panose="020B0604020202090204"/>
              <a:buChar char="•"/>
            </a:pPr>
            <a:r>
              <a:rPr lang="en-US" sz="1995">
                <a:solidFill>
                  <a:srgbClr val="1E1E1E"/>
                </a:solidFill>
                <a:latin typeface="思源宋体 1 Bold"/>
              </a:rPr>
              <a:t>For our usability testing project on Qunar, the primary goal is to </a:t>
            </a:r>
            <a:r>
              <a:rPr lang="en-US" sz="1995" u="sng">
                <a:solidFill>
                  <a:srgbClr val="1E1E1E"/>
                </a:solidFill>
                <a:latin typeface="思源宋体 1 Bold Italics"/>
              </a:rPr>
              <a:t>improve product usability</a:t>
            </a:r>
            <a:r>
              <a:rPr lang="en-US" sz="1995">
                <a:solidFill>
                  <a:srgbClr val="1E1E1E"/>
                </a:solidFill>
                <a:latin typeface="思源宋体 1 Bold"/>
              </a:rPr>
              <a:t>.</a:t>
            </a:r>
            <a:endParaRPr lang="en-US" sz="1995">
              <a:solidFill>
                <a:srgbClr val="1E1E1E"/>
              </a:solidFill>
              <a:latin typeface="思源宋体 1 Bold"/>
            </a:endParaRPr>
          </a:p>
          <a:p>
            <a:pPr marL="430530" lvl="1" indent="-215265" algn="l">
              <a:lnSpc>
                <a:spcPts val="3110"/>
              </a:lnSpc>
              <a:buFont typeface="Arial" panose="020B0604020202090204"/>
              <a:buChar char="•"/>
            </a:pPr>
            <a:r>
              <a:rPr lang="en-US" sz="1995">
                <a:solidFill>
                  <a:srgbClr val="1E1E1E"/>
                </a:solidFill>
                <a:latin typeface="思源宋体 1 Bold"/>
              </a:rPr>
              <a:t> This involves conducting tests with </a:t>
            </a:r>
            <a:r>
              <a:rPr lang="en-US" sz="1995" u="sng">
                <a:solidFill>
                  <a:srgbClr val="1E1E1E"/>
                </a:solidFill>
                <a:latin typeface="思源宋体 1 Bold Italics"/>
              </a:rPr>
              <a:t>participants who represent the real user base of the website</a:t>
            </a:r>
            <a:r>
              <a:rPr lang="en-US" sz="1995">
                <a:solidFill>
                  <a:srgbClr val="1E1E1E"/>
                </a:solidFill>
                <a:latin typeface="思源宋体 1 Bold"/>
              </a:rPr>
              <a:t>. </a:t>
            </a:r>
            <a:endParaRPr lang="en-US" sz="1995">
              <a:solidFill>
                <a:srgbClr val="1E1E1E"/>
              </a:solidFill>
              <a:latin typeface="思源宋体 1 Bold"/>
            </a:endParaRPr>
          </a:p>
          <a:p>
            <a:pPr marL="430530" lvl="1" indent="-215265" algn="l">
              <a:lnSpc>
                <a:spcPts val="3110"/>
              </a:lnSpc>
              <a:buFont typeface="Arial" panose="020B0604020202090204"/>
              <a:buChar char="•"/>
            </a:pPr>
            <a:r>
              <a:rPr lang="en-US" sz="1995">
                <a:solidFill>
                  <a:srgbClr val="1E1E1E"/>
                </a:solidFill>
                <a:latin typeface="思源宋体 1 Bold"/>
              </a:rPr>
              <a:t>These participants will engage in </a:t>
            </a:r>
            <a:r>
              <a:rPr lang="en-US" sz="1995" u="sng">
                <a:solidFill>
                  <a:srgbClr val="1E1E1E"/>
                </a:solidFill>
                <a:latin typeface="思源宋体 1 Bold Italics"/>
              </a:rPr>
              <a:t>realistic tasks</a:t>
            </a:r>
            <a:r>
              <a:rPr lang="en-US" sz="1995">
                <a:solidFill>
                  <a:srgbClr val="1E1E1E"/>
                </a:solidFill>
                <a:latin typeface="思源宋体 1 Bold"/>
              </a:rPr>
              <a:t> that are typical of user interactions with the site. </a:t>
            </a:r>
            <a:endParaRPr lang="en-US" sz="1995">
              <a:solidFill>
                <a:srgbClr val="1E1E1E"/>
              </a:solidFill>
              <a:latin typeface="思源宋体 1 Bold"/>
            </a:endParaRPr>
          </a:p>
          <a:p>
            <a:pPr marL="430530" lvl="1" indent="-215265" algn="l">
              <a:lnSpc>
                <a:spcPts val="3110"/>
              </a:lnSpc>
              <a:buFont typeface="Arial" panose="020B0604020202090204"/>
              <a:buChar char="•"/>
            </a:pPr>
            <a:r>
              <a:rPr lang="en-US" sz="1995">
                <a:solidFill>
                  <a:srgbClr val="1E1E1E"/>
                </a:solidFill>
                <a:latin typeface="思源宋体 1 Bold"/>
              </a:rPr>
              <a:t>Throughout the testing session, careful observation of both the actions and verbal feedback of the participants is essential. </a:t>
            </a:r>
            <a:endParaRPr lang="en-US" sz="1995">
              <a:solidFill>
                <a:srgbClr val="1E1E1E"/>
              </a:solidFill>
              <a:latin typeface="思源宋体 1 Bold"/>
            </a:endParaRPr>
          </a:p>
          <a:p>
            <a:pPr marL="430530" lvl="1" indent="-215265" algn="l">
              <a:lnSpc>
                <a:spcPts val="3110"/>
              </a:lnSpc>
              <a:spcBef>
                <a:spcPct val="0"/>
              </a:spcBef>
              <a:buFont typeface="Arial" panose="020B0604020202090204"/>
              <a:buChar char="•"/>
            </a:pPr>
            <a:r>
              <a:rPr lang="en-US" sz="1995">
                <a:solidFill>
                  <a:srgbClr val="1E1E1E"/>
                </a:solidFill>
                <a:latin typeface="思源宋体 1 Bold"/>
              </a:rPr>
              <a:t>After collecting the data, the next steps include </a:t>
            </a:r>
            <a:r>
              <a:rPr lang="en-US" sz="1995" u="sng">
                <a:solidFill>
                  <a:srgbClr val="1E1E1E"/>
                </a:solidFill>
                <a:latin typeface="思源宋体 1 Bold Italics"/>
              </a:rPr>
              <a:t>a thorough analysis</a:t>
            </a:r>
            <a:r>
              <a:rPr lang="en-US" sz="1995">
                <a:solidFill>
                  <a:srgbClr val="1E1E1E"/>
                </a:solidFill>
                <a:latin typeface="思源宋体 1 Bold"/>
              </a:rPr>
              <a:t> to </a:t>
            </a:r>
            <a:r>
              <a:rPr lang="en-US" sz="1995" u="sng">
                <a:solidFill>
                  <a:srgbClr val="1E1E1E"/>
                </a:solidFill>
                <a:latin typeface="思源宋体 1 Bold"/>
              </a:rPr>
              <a:t>identify usability issues</a:t>
            </a:r>
            <a:r>
              <a:rPr lang="en-US" sz="1995">
                <a:solidFill>
                  <a:srgbClr val="1E1E1E"/>
                </a:solidFill>
                <a:latin typeface="思源宋体 1 Bold"/>
              </a:rPr>
              <a:t>, </a:t>
            </a:r>
            <a:r>
              <a:rPr lang="en-US" sz="1995" u="sng">
                <a:solidFill>
                  <a:srgbClr val="1E1E1E"/>
                </a:solidFill>
                <a:latin typeface="思源宋体 1 Bold"/>
              </a:rPr>
              <a:t>diagnosing specific problems</a:t>
            </a:r>
            <a:r>
              <a:rPr lang="en-US" sz="1995">
                <a:solidFill>
                  <a:srgbClr val="1E1E1E"/>
                </a:solidFill>
                <a:latin typeface="思源宋体 1 Bold"/>
              </a:rPr>
              <a:t>, and </a:t>
            </a:r>
            <a:r>
              <a:rPr lang="en-US" sz="1995" u="sng">
                <a:solidFill>
                  <a:srgbClr val="1E1E1E"/>
                </a:solidFill>
                <a:latin typeface="思源宋体 1 Bold"/>
              </a:rPr>
              <a:t>making well-informed recommendations for necessary changes</a:t>
            </a:r>
            <a:r>
              <a:rPr lang="en-US" sz="1995">
                <a:solidFill>
                  <a:srgbClr val="1E1E1E"/>
                </a:solidFill>
                <a:latin typeface="思源宋体 1 Bold"/>
              </a:rPr>
              <a:t> to enhance the overall user experience and interface efficiency.</a:t>
            </a:r>
            <a:endParaRPr lang="en-US" sz="1995">
              <a:solidFill>
                <a:srgbClr val="1E1E1E"/>
              </a:solidFill>
              <a:latin typeface="思源宋体 1 Bold"/>
            </a:endParaRPr>
          </a:p>
        </p:txBody>
      </p:sp>
      <p:sp>
        <p:nvSpPr>
          <p:cNvPr id="11" name="TextBox 11"/>
          <p:cNvSpPr txBox="1"/>
          <p:nvPr/>
        </p:nvSpPr>
        <p:spPr>
          <a:xfrm>
            <a:off x="1028700" y="692682"/>
            <a:ext cx="11949238" cy="1093343"/>
          </a:xfrm>
          <a:prstGeom prst="rect">
            <a:avLst/>
          </a:prstGeom>
        </p:spPr>
        <p:txBody>
          <a:bodyPr lIns="0" tIns="0" rIns="0" bIns="0" rtlCol="0" anchor="t">
            <a:spAutoFit/>
          </a:bodyPr>
          <a:lstStyle/>
          <a:p>
            <a:pPr algn="l">
              <a:lnSpc>
                <a:spcPts val="8895"/>
              </a:lnSpc>
            </a:pPr>
            <a:r>
              <a:rPr lang="en-US" sz="6400" spc="563">
                <a:solidFill>
                  <a:srgbClr val="3E5270"/>
                </a:solidFill>
                <a:latin typeface="思源宋体 1 Semi-Bold"/>
              </a:rPr>
              <a:t>01Purpose/Primary goals</a:t>
            </a:r>
            <a:endParaRPr lang="en-US" sz="6400" spc="563">
              <a:solidFill>
                <a:srgbClr val="3E5270"/>
              </a:solidFill>
              <a:latin typeface="思源宋体 1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893984" cy="7039976"/>
            <a:chOff x="0" y="0"/>
            <a:chExt cx="3293647" cy="1798296"/>
          </a:xfrm>
        </p:grpSpPr>
        <p:sp>
          <p:nvSpPr>
            <p:cNvPr id="21" name="Freeform 21"/>
            <p:cNvSpPr/>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293647"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4662675" y="3548378"/>
            <a:ext cx="6445377" cy="2905801"/>
          </a:xfrm>
          <a:custGeom>
            <a:avLst/>
            <a:gdLst/>
            <a:ahLst/>
            <a:cxnLst/>
            <a:rect l="l" t="t" r="r" b="b"/>
            <a:pathLst>
              <a:path w="6445377" h="2905801">
                <a:moveTo>
                  <a:pt x="0" y="0"/>
                </a:moveTo>
                <a:lnTo>
                  <a:pt x="6445378" y="0"/>
                </a:lnTo>
                <a:lnTo>
                  <a:pt x="6445378" y="2905801"/>
                </a:lnTo>
                <a:lnTo>
                  <a:pt x="0" y="2905801"/>
                </a:lnTo>
                <a:lnTo>
                  <a:pt x="0" y="0"/>
                </a:lnTo>
                <a:close/>
              </a:path>
            </a:pathLst>
          </a:custGeom>
          <a:blipFill>
            <a:blip r:embed="rId2"/>
            <a:stretch>
              <a:fillRect/>
            </a:stretch>
          </a:blipFill>
        </p:spPr>
      </p:sp>
      <p:sp>
        <p:nvSpPr>
          <p:cNvPr id="24" name="Freeform 24"/>
          <p:cNvSpPr/>
          <p:nvPr/>
        </p:nvSpPr>
        <p:spPr>
          <a:xfrm>
            <a:off x="4867981" y="6616104"/>
            <a:ext cx="6034766" cy="2952603"/>
          </a:xfrm>
          <a:custGeom>
            <a:avLst/>
            <a:gdLst/>
            <a:ahLst/>
            <a:cxnLst/>
            <a:rect l="l" t="t" r="r" b="b"/>
            <a:pathLst>
              <a:path w="6034766" h="2952603">
                <a:moveTo>
                  <a:pt x="0" y="0"/>
                </a:moveTo>
                <a:lnTo>
                  <a:pt x="6034766" y="0"/>
                </a:lnTo>
                <a:lnTo>
                  <a:pt x="6034766" y="2952603"/>
                </a:lnTo>
                <a:lnTo>
                  <a:pt x="0" y="2952603"/>
                </a:lnTo>
                <a:lnTo>
                  <a:pt x="0" y="0"/>
                </a:lnTo>
                <a:close/>
              </a:path>
            </a:pathLst>
          </a:custGeom>
          <a:blipFill>
            <a:blip r:embed="rId3"/>
            <a:stretch>
              <a:fillRect/>
            </a:stretch>
          </a:blipFill>
        </p:spPr>
      </p:sp>
      <p:sp>
        <p:nvSpPr>
          <p:cNvPr id="25" name="TextBox 25"/>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6" name="TextBox 26"/>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7" name="TextBox 27"/>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8" name="TextBox 28"/>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9" name="TextBox 29"/>
          <p:cNvSpPr txBox="1"/>
          <p:nvPr/>
        </p:nvSpPr>
        <p:spPr>
          <a:xfrm>
            <a:off x="5096424" y="2573422"/>
            <a:ext cx="12779892" cy="1012391"/>
          </a:xfrm>
          <a:prstGeom prst="rect">
            <a:avLst/>
          </a:prstGeom>
        </p:spPr>
        <p:txBody>
          <a:bodyPr lIns="0" tIns="0" rIns="0" bIns="0" rtlCol="0" anchor="t">
            <a:spAutoFit/>
          </a:bodyPr>
          <a:lstStyle/>
          <a:p>
            <a:pPr algn="l">
              <a:lnSpc>
                <a:spcPts val="4125"/>
              </a:lnSpc>
            </a:pPr>
            <a:r>
              <a:rPr lang="en-US" sz="2455">
                <a:solidFill>
                  <a:srgbClr val="1E1E1E"/>
                </a:solidFill>
                <a:latin typeface="思源宋体 2" panose="02020700000000000000" charset="-122"/>
              </a:rPr>
              <a:t>My friend: 21 years old, enjoys using electronic devices, has never traveled before.</a:t>
            </a:r>
            <a:endParaRPr lang="en-US" sz="2455">
              <a:solidFill>
                <a:srgbClr val="1E1E1E"/>
              </a:solidFill>
              <a:latin typeface="思源宋体 2" panose="02020700000000000000" charset="-122"/>
            </a:endParaRPr>
          </a:p>
          <a:p>
            <a:pPr marL="0" lvl="0" indent="0" algn="l">
              <a:lnSpc>
                <a:spcPts val="4125"/>
              </a:lnSpc>
              <a:spcBef>
                <a:spcPct val="0"/>
              </a:spcBef>
            </a:pPr>
          </a:p>
        </p:txBody>
      </p:sp>
      <p:sp>
        <p:nvSpPr>
          <p:cNvPr id="30" name="TextBox 30"/>
          <p:cNvSpPr txBox="1"/>
          <p:nvPr/>
        </p:nvSpPr>
        <p:spPr>
          <a:xfrm>
            <a:off x="11108053" y="3541233"/>
            <a:ext cx="6219937" cy="4937380"/>
          </a:xfrm>
          <a:prstGeom prst="rect">
            <a:avLst/>
          </a:prstGeom>
        </p:spPr>
        <p:txBody>
          <a:bodyPr lIns="0" tIns="0" rIns="0" bIns="0" rtlCol="0" anchor="t">
            <a:spAutoFit/>
          </a:bodyPr>
          <a:lstStyle/>
          <a:p>
            <a:pPr algn="l">
              <a:lnSpc>
                <a:spcPts val="4365"/>
              </a:lnSpc>
            </a:pPr>
            <a:r>
              <a:rPr lang="en-US" sz="2600">
                <a:solidFill>
                  <a:srgbClr val="000000"/>
                </a:solidFill>
                <a:latin typeface="思源宋体 2 Medium"/>
              </a:rPr>
              <a:t>Problems:</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The response time for switching interfaces is long, and she noticed that when filtering by conditions, it </a:t>
            </a:r>
            <a:r>
              <a:rPr lang="en-US" sz="2600">
                <a:solidFill>
                  <a:srgbClr val="39B658"/>
                </a:solidFill>
                <a:latin typeface="思源宋体 2 Medium"/>
              </a:rPr>
              <a:t>refreshes every few seconds instead of updating immediately</a:t>
            </a:r>
            <a:r>
              <a:rPr lang="en-US" sz="2600">
                <a:solidFill>
                  <a:srgbClr val="000000"/>
                </a:solidFill>
                <a:latin typeface="思源宋体 2 Medium"/>
              </a:rPr>
              <a:t>.</a:t>
            </a:r>
            <a:endParaRPr lang="en-US" sz="2600">
              <a:solidFill>
                <a:srgbClr val="000000"/>
              </a:solidFill>
              <a:latin typeface="思源宋体 2 Medium"/>
            </a:endParaRPr>
          </a:p>
          <a:p>
            <a:pPr marL="561340" lvl="1" indent="-280670" algn="l">
              <a:lnSpc>
                <a:spcPts val="4365"/>
              </a:lnSpc>
              <a:spcBef>
                <a:spcPct val="0"/>
              </a:spcBef>
              <a:buFont typeface="Arial" panose="020B0604020202090204"/>
              <a:buChar char="•"/>
            </a:pPr>
            <a:r>
              <a:rPr lang="en-US" sz="2600">
                <a:solidFill>
                  <a:srgbClr val="000000"/>
                </a:solidFill>
                <a:latin typeface="思源宋体 2 Medium"/>
              </a:rPr>
              <a:t>Some user reviews seem repetitive, raising suspicions of </a:t>
            </a:r>
            <a:r>
              <a:rPr lang="en-US" sz="2600">
                <a:solidFill>
                  <a:srgbClr val="39B658"/>
                </a:solidFill>
                <a:latin typeface="思源宋体 2 Medium"/>
              </a:rPr>
              <a:t>fake reviews, </a:t>
            </a:r>
            <a:r>
              <a:rPr lang="en-US" sz="2600">
                <a:solidFill>
                  <a:srgbClr val="000000"/>
                </a:solidFill>
                <a:latin typeface="思源宋体 2 Medium"/>
              </a:rPr>
              <a:t>like these two.</a:t>
            </a:r>
            <a:endParaRPr lang="en-US" sz="2600">
              <a:solidFill>
                <a:srgbClr val="000000"/>
              </a:solidFill>
              <a:latin typeface="思源宋体 2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893984" cy="7039976"/>
            <a:chOff x="0" y="0"/>
            <a:chExt cx="3293647" cy="1798296"/>
          </a:xfrm>
        </p:grpSpPr>
        <p:sp>
          <p:nvSpPr>
            <p:cNvPr id="21" name="Freeform 21"/>
            <p:cNvSpPr/>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293647"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TextBox 23"/>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4" name="TextBox 24"/>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5" name="TextBox 25"/>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6" name="TextBox 2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7" name="TextBox 27"/>
          <p:cNvSpPr txBox="1"/>
          <p:nvPr/>
        </p:nvSpPr>
        <p:spPr>
          <a:xfrm>
            <a:off x="5096424" y="2573422"/>
            <a:ext cx="12779892" cy="1012391"/>
          </a:xfrm>
          <a:prstGeom prst="rect">
            <a:avLst/>
          </a:prstGeom>
        </p:spPr>
        <p:txBody>
          <a:bodyPr lIns="0" tIns="0" rIns="0" bIns="0" rtlCol="0" anchor="t">
            <a:spAutoFit/>
          </a:bodyPr>
          <a:lstStyle/>
          <a:p>
            <a:pPr algn="l">
              <a:lnSpc>
                <a:spcPts val="4125"/>
              </a:lnSpc>
            </a:pPr>
            <a:r>
              <a:rPr lang="en-US" sz="2455">
                <a:solidFill>
                  <a:srgbClr val="1E1E1E"/>
                </a:solidFill>
                <a:latin typeface="思源宋体 2" panose="02020700000000000000" charset="-122"/>
              </a:rPr>
              <a:t>My friend: 21 years old, enjoys using electronic devices, has never traveled before.</a:t>
            </a:r>
            <a:endParaRPr lang="en-US" sz="2455">
              <a:solidFill>
                <a:srgbClr val="1E1E1E"/>
              </a:solidFill>
              <a:latin typeface="思源宋体 2" panose="02020700000000000000" charset="-122"/>
            </a:endParaRPr>
          </a:p>
          <a:p>
            <a:pPr marL="0" lvl="0" indent="0" algn="l">
              <a:lnSpc>
                <a:spcPts val="4125"/>
              </a:lnSpc>
              <a:spcBef>
                <a:spcPct val="0"/>
              </a:spcBef>
            </a:pPr>
          </a:p>
        </p:txBody>
      </p:sp>
      <p:sp>
        <p:nvSpPr>
          <p:cNvPr id="28" name="TextBox 28"/>
          <p:cNvSpPr txBox="1"/>
          <p:nvPr/>
        </p:nvSpPr>
        <p:spPr>
          <a:xfrm>
            <a:off x="4592840" y="3146112"/>
            <a:ext cx="13166489" cy="7147180"/>
          </a:xfrm>
          <a:prstGeom prst="rect">
            <a:avLst/>
          </a:prstGeom>
        </p:spPr>
        <p:txBody>
          <a:bodyPr lIns="0" tIns="0" rIns="0" bIns="0" rtlCol="0" anchor="t">
            <a:spAutoFit/>
          </a:bodyPr>
          <a:lstStyle/>
          <a:p>
            <a:pPr algn="l">
              <a:lnSpc>
                <a:spcPts val="4365"/>
              </a:lnSpc>
            </a:pPr>
            <a:r>
              <a:rPr lang="en-US" sz="2600">
                <a:solidFill>
                  <a:srgbClr val="000000"/>
                </a:solidFill>
                <a:latin typeface="思源宋体 2 Medium"/>
              </a:rPr>
              <a:t>Advantages:</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Offers a wide range of </a:t>
            </a:r>
            <a:r>
              <a:rPr lang="en-US" sz="2600">
                <a:solidFill>
                  <a:srgbClr val="39B658"/>
                </a:solidFill>
                <a:latin typeface="思源宋体 2 Medium"/>
              </a:rPr>
              <a:t>filtering options</a:t>
            </a:r>
            <a:r>
              <a:rPr lang="en-US" sz="2600">
                <a:solidFill>
                  <a:srgbClr val="000000"/>
                </a:solidFill>
                <a:latin typeface="思源宋体 2 Medium"/>
              </a:rPr>
              <a:t>.</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Provides various </a:t>
            </a:r>
            <a:r>
              <a:rPr lang="en-US" sz="2600">
                <a:solidFill>
                  <a:srgbClr val="39B658"/>
                </a:solidFill>
                <a:latin typeface="思源宋体 2 Medium"/>
              </a:rPr>
              <a:t>sorting methods</a:t>
            </a:r>
            <a:r>
              <a:rPr lang="en-US" sz="2600">
                <a:solidFill>
                  <a:srgbClr val="000000"/>
                </a:solidFill>
                <a:latin typeface="思源宋体 2 Medium"/>
              </a:rPr>
              <a:t>, including </a:t>
            </a:r>
            <a:r>
              <a:rPr lang="en-US" sz="2600">
                <a:solidFill>
                  <a:srgbClr val="39B658"/>
                </a:solidFill>
                <a:latin typeface="思源宋体 2 Medium"/>
              </a:rPr>
              <a:t>sorting by price from low to high</a:t>
            </a:r>
            <a:r>
              <a:rPr lang="en-US" sz="2600">
                <a:solidFill>
                  <a:srgbClr val="000000"/>
                </a:solidFill>
                <a:latin typeface="思源宋体 2 Medium"/>
              </a:rPr>
              <a:t>, a feature some e-commerce platforms used to intentionally avoid.</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Convenient access to browsing </a:t>
            </a:r>
            <a:r>
              <a:rPr lang="en-US" sz="2600">
                <a:solidFill>
                  <a:srgbClr val="39B658"/>
                </a:solidFill>
                <a:latin typeface="思源宋体 2 Medium"/>
              </a:rPr>
              <a:t>history</a:t>
            </a:r>
            <a:r>
              <a:rPr lang="en-US" sz="2600">
                <a:solidFill>
                  <a:srgbClr val="000000"/>
                </a:solidFill>
                <a:latin typeface="思源宋体 2 Medium"/>
              </a:rPr>
              <a:t>.</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Offers </a:t>
            </a:r>
            <a:r>
              <a:rPr lang="en-US" sz="2600">
                <a:solidFill>
                  <a:srgbClr val="39B658"/>
                </a:solidFill>
                <a:latin typeface="思源宋体 2 Medium"/>
              </a:rPr>
              <a:t>coupons for new users</a:t>
            </a:r>
            <a:r>
              <a:rPr lang="en-US" sz="2600">
                <a:solidFill>
                  <a:srgbClr val="000000"/>
                </a:solidFill>
                <a:latin typeface="思源宋体 2 Medium"/>
              </a:rPr>
              <a:t>.</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Can be </a:t>
            </a:r>
            <a:r>
              <a:rPr lang="en-US" sz="2600">
                <a:solidFill>
                  <a:srgbClr val="39B658"/>
                </a:solidFill>
                <a:latin typeface="思源宋体 2 Medium"/>
              </a:rPr>
              <a:t>shared with friends</a:t>
            </a:r>
            <a:r>
              <a:rPr lang="en-US" sz="2600">
                <a:solidFill>
                  <a:srgbClr val="000000"/>
                </a:solidFill>
                <a:latin typeface="思源宋体 2 Medium"/>
              </a:rPr>
              <a:t> for voting assistance.</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Allows filtering to only display negative reviews, reviews with images, or viewing the latest comments.</a:t>
            </a:r>
            <a:endParaRPr lang="en-US" sz="2600">
              <a:solidFill>
                <a:srgbClr val="000000"/>
              </a:solidFill>
              <a:latin typeface="思源宋体 2 Medium"/>
            </a:endParaRPr>
          </a:p>
          <a:p>
            <a:pPr algn="l">
              <a:lnSpc>
                <a:spcPts val="4365"/>
              </a:lnSpc>
            </a:pPr>
            <a:r>
              <a:rPr lang="en-US" sz="2600">
                <a:solidFill>
                  <a:srgbClr val="000000"/>
                </a:solidFill>
                <a:latin typeface="思源宋体 2 Medium"/>
              </a:rPr>
              <a:t>Suggestions:</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‘Check-in and check-out times’ should be placed in a more prominent position.</a:t>
            </a:r>
            <a:endParaRPr lang="en-US" sz="2600">
              <a:solidFill>
                <a:srgbClr val="000000"/>
              </a:solidFill>
              <a:latin typeface="思源宋体 2 Medium"/>
            </a:endParaRPr>
          </a:p>
          <a:p>
            <a:pPr algn="l">
              <a:lnSpc>
                <a:spcPts val="4365"/>
              </a:lnSpc>
              <a:spcBef>
                <a:spcPct val="0"/>
              </a:spcBef>
            </a:p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893984" cy="7039976"/>
            <a:chOff x="0" y="0"/>
            <a:chExt cx="3293647" cy="1798296"/>
          </a:xfrm>
        </p:grpSpPr>
        <p:sp>
          <p:nvSpPr>
            <p:cNvPr id="21" name="Freeform 21"/>
            <p:cNvSpPr/>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293647"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11486369" y="6031231"/>
            <a:ext cx="6629280" cy="4115575"/>
          </a:xfrm>
          <a:custGeom>
            <a:avLst/>
            <a:gdLst/>
            <a:ahLst/>
            <a:cxnLst/>
            <a:rect l="l" t="t" r="r" b="b"/>
            <a:pathLst>
              <a:path w="6629280" h="4115575">
                <a:moveTo>
                  <a:pt x="0" y="0"/>
                </a:moveTo>
                <a:lnTo>
                  <a:pt x="6629280" y="0"/>
                </a:lnTo>
                <a:lnTo>
                  <a:pt x="6629280" y="4115575"/>
                </a:lnTo>
                <a:lnTo>
                  <a:pt x="0" y="4115575"/>
                </a:lnTo>
                <a:lnTo>
                  <a:pt x="0" y="0"/>
                </a:lnTo>
                <a:close/>
              </a:path>
            </a:pathLst>
          </a:custGeom>
          <a:blipFill>
            <a:blip r:embed="rId2"/>
            <a:stretch>
              <a:fillRect/>
            </a:stretch>
          </a:blipFill>
        </p:spPr>
      </p:sp>
      <p:sp>
        <p:nvSpPr>
          <p:cNvPr id="24" name="TextBox 24"/>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5" name="TextBox 25"/>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5096424" y="2573422"/>
            <a:ext cx="12779892" cy="2041091"/>
          </a:xfrm>
          <a:prstGeom prst="rect">
            <a:avLst/>
          </a:prstGeom>
        </p:spPr>
        <p:txBody>
          <a:bodyPr lIns="0" tIns="0" rIns="0" bIns="0" rtlCol="0" anchor="t">
            <a:spAutoFit/>
          </a:bodyPr>
          <a:lstStyle/>
          <a:p>
            <a:pPr algn="l">
              <a:lnSpc>
                <a:spcPts val="4125"/>
              </a:lnSpc>
            </a:pPr>
            <a:r>
              <a:rPr lang="en-US" sz="2455">
                <a:solidFill>
                  <a:srgbClr val="1E1E1E"/>
                </a:solidFill>
                <a:latin typeface="思源宋体 2" panose="02020700000000000000" charset="-122"/>
              </a:rPr>
              <a:t>My aunt: 45 years old, has two children and often takes them out for trips. She doesn't care much about the price, because she believes that her children's happiness is more important.</a:t>
            </a:r>
            <a:endParaRPr lang="en-US" sz="2455">
              <a:solidFill>
                <a:srgbClr val="1E1E1E"/>
              </a:solidFill>
              <a:latin typeface="思源宋体 2" panose="02020700000000000000" charset="-122"/>
            </a:endParaRPr>
          </a:p>
          <a:p>
            <a:pPr marL="0" lvl="0" indent="0" algn="l">
              <a:lnSpc>
                <a:spcPts val="4125"/>
              </a:lnSpc>
              <a:spcBef>
                <a:spcPct val="0"/>
              </a:spcBef>
            </a:pPr>
          </a:p>
        </p:txBody>
      </p:sp>
      <p:sp>
        <p:nvSpPr>
          <p:cNvPr id="29" name="TextBox 29"/>
          <p:cNvSpPr txBox="1"/>
          <p:nvPr/>
        </p:nvSpPr>
        <p:spPr>
          <a:xfrm>
            <a:off x="4592840" y="4380066"/>
            <a:ext cx="6679296" cy="5489830"/>
          </a:xfrm>
          <a:prstGeom prst="rect">
            <a:avLst/>
          </a:prstGeom>
        </p:spPr>
        <p:txBody>
          <a:bodyPr lIns="0" tIns="0" rIns="0" bIns="0" rtlCol="0" anchor="t">
            <a:spAutoFit/>
          </a:bodyPr>
          <a:lstStyle/>
          <a:p>
            <a:pPr algn="l">
              <a:lnSpc>
                <a:spcPts val="4365"/>
              </a:lnSpc>
            </a:pPr>
            <a:r>
              <a:rPr lang="en-US" sz="2600">
                <a:solidFill>
                  <a:srgbClr val="000000"/>
                </a:solidFill>
                <a:latin typeface="思源宋体 2 Medium"/>
              </a:rPr>
              <a:t>Advantages:</a:t>
            </a:r>
            <a:endParaRPr lang="en-US" sz="2600">
              <a:solidFill>
                <a:srgbClr val="000000"/>
              </a:solidFill>
              <a:latin typeface="思源宋体 2 Medium"/>
            </a:endParaRPr>
          </a:p>
          <a:p>
            <a:pPr algn="l">
              <a:lnSpc>
                <a:spcPts val="4365"/>
              </a:lnSpc>
            </a:pPr>
            <a:r>
              <a:rPr lang="en-US" sz="2600">
                <a:solidFill>
                  <a:srgbClr val="FF5757"/>
                </a:solidFill>
                <a:latin typeface="思源宋体 2 Medium"/>
              </a:rPr>
              <a:t>All devices I need are in the filter options</a:t>
            </a:r>
            <a:r>
              <a:rPr lang="en-US" sz="2600">
                <a:solidFill>
                  <a:srgbClr val="000000"/>
                </a:solidFill>
                <a:latin typeface="思源宋体 2 Medium"/>
              </a:rPr>
              <a:t>, such as whether </a:t>
            </a:r>
            <a:r>
              <a:rPr lang="en-US" sz="2600">
                <a:solidFill>
                  <a:srgbClr val="39B658"/>
                </a:solidFill>
                <a:latin typeface="思源宋体 2 Medium"/>
              </a:rPr>
              <a:t>cooking facilities</a:t>
            </a:r>
            <a:r>
              <a:rPr lang="en-US" sz="2600">
                <a:solidFill>
                  <a:srgbClr val="000000"/>
                </a:solidFill>
                <a:latin typeface="思源宋体 2 Medium"/>
              </a:rPr>
              <a:t> are available, if there's a</a:t>
            </a:r>
            <a:r>
              <a:rPr lang="en-US" sz="2600">
                <a:solidFill>
                  <a:srgbClr val="39B658"/>
                </a:solidFill>
                <a:latin typeface="思源宋体 2 Medium"/>
              </a:rPr>
              <a:t> washing machine</a:t>
            </a:r>
            <a:r>
              <a:rPr lang="en-US" sz="2600">
                <a:solidFill>
                  <a:srgbClr val="000000"/>
                </a:solidFill>
                <a:latin typeface="思源宋体 2 Medium"/>
              </a:rPr>
              <a:t>, and whether there are </a:t>
            </a:r>
            <a:r>
              <a:rPr lang="en-US" sz="2600">
                <a:solidFill>
                  <a:srgbClr val="39B658"/>
                </a:solidFill>
                <a:latin typeface="思源宋体 2 Medium"/>
              </a:rPr>
              <a:t>children's play facilities</a:t>
            </a:r>
            <a:r>
              <a:rPr lang="en-US" sz="2600">
                <a:solidFill>
                  <a:srgbClr val="000000"/>
                </a:solidFill>
                <a:latin typeface="思源宋体 2 Medium"/>
              </a:rPr>
              <a:t>. Additionally, it can filter out</a:t>
            </a:r>
            <a:r>
              <a:rPr lang="en-US" sz="2600">
                <a:solidFill>
                  <a:srgbClr val="39B658"/>
                </a:solidFill>
                <a:latin typeface="思源宋体 2 Medium"/>
              </a:rPr>
              <a:t> new hotels</a:t>
            </a:r>
            <a:r>
              <a:rPr lang="en-US" sz="2600">
                <a:solidFill>
                  <a:srgbClr val="000000"/>
                </a:solidFill>
                <a:latin typeface="思源宋体 2 Medium"/>
              </a:rPr>
              <a:t> and hotels that provide </a:t>
            </a:r>
            <a:r>
              <a:rPr lang="en-US" sz="2600">
                <a:solidFill>
                  <a:srgbClr val="39B658"/>
                </a:solidFill>
                <a:latin typeface="思源宋体 2 Medium"/>
              </a:rPr>
              <a:t>robot meal delivery services.</a:t>
            </a:r>
            <a:r>
              <a:rPr lang="en-US" sz="2600">
                <a:solidFill>
                  <a:srgbClr val="000000"/>
                </a:solidFill>
                <a:latin typeface="思源宋体 2 Medium"/>
              </a:rPr>
              <a:t> It can also filter out </a:t>
            </a:r>
            <a:r>
              <a:rPr lang="en-US" sz="2600">
                <a:solidFill>
                  <a:srgbClr val="39B658"/>
                </a:solidFill>
                <a:latin typeface="思源宋体 2 Medium"/>
              </a:rPr>
              <a:t>chain hotels.</a:t>
            </a:r>
            <a:r>
              <a:rPr lang="en-US" sz="2600">
                <a:solidFill>
                  <a:srgbClr val="000000"/>
                </a:solidFill>
                <a:latin typeface="思源宋体 2 Medium"/>
              </a:rPr>
              <a:t> </a:t>
            </a:r>
            <a:endParaRPr lang="en-US" sz="2600">
              <a:solidFill>
                <a:srgbClr val="000000"/>
              </a:solidFill>
              <a:latin typeface="思源宋体 2 Medium"/>
            </a:endParaRPr>
          </a:p>
          <a:p>
            <a:pPr algn="l">
              <a:lnSpc>
                <a:spcPts val="4365"/>
              </a:lnSpc>
              <a:spcBef>
                <a:spcPct val="0"/>
              </a:spcBef>
            </a:pPr>
            <a:r>
              <a:rPr lang="en-US" sz="2600">
                <a:solidFill>
                  <a:srgbClr val="000000"/>
                </a:solidFill>
                <a:latin typeface="思源宋体 2 Medium"/>
              </a:rPr>
              <a:t>These are the filters I usually choose.</a:t>
            </a:r>
            <a:endParaRPr lang="en-US" sz="2600">
              <a:solidFill>
                <a:srgbClr val="000000"/>
              </a:solidFill>
              <a:latin typeface="思源宋体 2 Medium"/>
            </a:endParaRPr>
          </a:p>
        </p:txBody>
      </p:sp>
      <p:sp>
        <p:nvSpPr>
          <p:cNvPr id="30" name="TextBox 30"/>
          <p:cNvSpPr txBox="1"/>
          <p:nvPr/>
        </p:nvSpPr>
        <p:spPr>
          <a:xfrm>
            <a:off x="11815061" y="5599625"/>
            <a:ext cx="6061254" cy="413764"/>
          </a:xfrm>
          <a:prstGeom prst="rect">
            <a:avLst/>
          </a:prstGeom>
        </p:spPr>
        <p:txBody>
          <a:bodyPr lIns="0" tIns="0" rIns="0" bIns="0" rtlCol="0" anchor="t">
            <a:spAutoFit/>
          </a:bodyPr>
          <a:lstStyle/>
          <a:p>
            <a:pPr marL="0" lvl="0" indent="0" algn="ctr">
              <a:lnSpc>
                <a:spcPts val="3430"/>
              </a:lnSpc>
              <a:spcBef>
                <a:spcPct val="0"/>
              </a:spcBef>
            </a:pPr>
            <a:r>
              <a:rPr lang="en-US" sz="2200">
                <a:solidFill>
                  <a:srgbClr val="1E1E1E"/>
                </a:solidFill>
                <a:latin typeface="思源宋体 2 Bold"/>
              </a:rPr>
              <a:t>(This image comes from the web)</a:t>
            </a:r>
            <a:endParaRPr lang="en-US" sz="2200">
              <a:solidFill>
                <a:srgbClr val="1E1E1E"/>
              </a:solidFill>
              <a:latin typeface="思源宋体 2 Bo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893984" cy="7039976"/>
            <a:chOff x="0" y="0"/>
            <a:chExt cx="3293647" cy="1798296"/>
          </a:xfrm>
        </p:grpSpPr>
        <p:sp>
          <p:nvSpPr>
            <p:cNvPr id="21" name="Freeform 21"/>
            <p:cNvSpPr/>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293647"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TextBox 23"/>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4" name="TextBox 24"/>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5" name="TextBox 25"/>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6" name="TextBox 2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7" name="TextBox 27"/>
          <p:cNvSpPr txBox="1"/>
          <p:nvPr/>
        </p:nvSpPr>
        <p:spPr>
          <a:xfrm>
            <a:off x="5096424" y="2573422"/>
            <a:ext cx="12779892" cy="1012391"/>
          </a:xfrm>
          <a:prstGeom prst="rect">
            <a:avLst/>
          </a:prstGeom>
        </p:spPr>
        <p:txBody>
          <a:bodyPr lIns="0" tIns="0" rIns="0" bIns="0" rtlCol="0" anchor="t">
            <a:spAutoFit/>
          </a:bodyPr>
          <a:lstStyle/>
          <a:p>
            <a:pPr algn="l">
              <a:lnSpc>
                <a:spcPts val="4125"/>
              </a:lnSpc>
            </a:pPr>
            <a:r>
              <a:rPr lang="en-US" sz="2455">
                <a:solidFill>
                  <a:srgbClr val="1E1E1E"/>
                </a:solidFill>
                <a:latin typeface="思源宋体 2" panose="02020700000000000000" charset="-122"/>
              </a:rPr>
              <a:t>My aunt: 45 years old, has two children and often takes them out for trips. </a:t>
            </a:r>
            <a:endParaRPr lang="en-US" sz="2455">
              <a:solidFill>
                <a:srgbClr val="1E1E1E"/>
              </a:solidFill>
              <a:latin typeface="思源宋体 2" panose="02020700000000000000" charset="-122"/>
            </a:endParaRPr>
          </a:p>
          <a:p>
            <a:pPr marL="0" lvl="0" indent="0" algn="l">
              <a:lnSpc>
                <a:spcPts val="4125"/>
              </a:lnSpc>
              <a:spcBef>
                <a:spcPct val="0"/>
              </a:spcBef>
            </a:pPr>
          </a:p>
        </p:txBody>
      </p:sp>
      <p:sp>
        <p:nvSpPr>
          <p:cNvPr id="28" name="TextBox 28"/>
          <p:cNvSpPr txBox="1"/>
          <p:nvPr/>
        </p:nvSpPr>
        <p:spPr>
          <a:xfrm>
            <a:off x="4958394" y="3831087"/>
            <a:ext cx="12162876" cy="4384930"/>
          </a:xfrm>
          <a:prstGeom prst="rect">
            <a:avLst/>
          </a:prstGeom>
        </p:spPr>
        <p:txBody>
          <a:bodyPr lIns="0" tIns="0" rIns="0" bIns="0" rtlCol="0" anchor="t">
            <a:spAutoFit/>
          </a:bodyPr>
          <a:lstStyle/>
          <a:p>
            <a:pPr algn="l">
              <a:lnSpc>
                <a:spcPts val="4365"/>
              </a:lnSpc>
            </a:pPr>
            <a:r>
              <a:rPr lang="en-US" sz="2600">
                <a:solidFill>
                  <a:srgbClr val="000000"/>
                </a:solidFill>
                <a:latin typeface="思源宋体 2 Medium"/>
              </a:rPr>
              <a:t>Disdvantages:</a:t>
            </a:r>
            <a:endParaRPr lang="en-US" sz="2600">
              <a:solidFill>
                <a:srgbClr val="000000"/>
              </a:solidFill>
              <a:latin typeface="思源宋体 2 Medium"/>
            </a:endParaRPr>
          </a:p>
          <a:p>
            <a:pPr marL="561340" lvl="1" indent="-280670" algn="l">
              <a:lnSpc>
                <a:spcPts val="4365"/>
              </a:lnSpc>
              <a:buFont typeface="Arial" panose="020B0604020202090204"/>
              <a:buChar char="•"/>
            </a:pPr>
            <a:r>
              <a:rPr lang="en-US" sz="2600">
                <a:solidFill>
                  <a:srgbClr val="39B658"/>
                </a:solidFill>
                <a:latin typeface="思源宋体 2 Medium"/>
              </a:rPr>
              <a:t>Unable to search keywords within reviews, you can only view them one by one. </a:t>
            </a:r>
            <a:endParaRPr lang="en-US" sz="2600">
              <a:solidFill>
                <a:srgbClr val="39B658"/>
              </a:solidFill>
              <a:latin typeface="思源宋体 2 Medium"/>
            </a:endParaRPr>
          </a:p>
          <a:p>
            <a:pPr marL="561340" lvl="1" indent="-280670" algn="l">
              <a:lnSpc>
                <a:spcPts val="4365"/>
              </a:lnSpc>
              <a:buFont typeface="Arial" panose="020B0604020202090204"/>
              <a:buChar char="•"/>
            </a:pPr>
            <a:r>
              <a:rPr lang="en-US" sz="2600">
                <a:solidFill>
                  <a:srgbClr val="000000"/>
                </a:solidFill>
                <a:latin typeface="思源宋体 2 Medium"/>
              </a:rPr>
              <a:t>There are too many filtering options, making it cluttered. I suggest </a:t>
            </a:r>
            <a:r>
              <a:rPr lang="en-US" sz="2600">
                <a:solidFill>
                  <a:srgbClr val="39B658"/>
                </a:solidFill>
                <a:latin typeface="思源宋体 2 Medium"/>
              </a:rPr>
              <a:t>separating children-related content</a:t>
            </a:r>
            <a:r>
              <a:rPr lang="en-US" sz="2600">
                <a:solidFill>
                  <a:srgbClr val="000000"/>
                </a:solidFill>
                <a:latin typeface="思源宋体 2 Medium"/>
              </a:rPr>
              <a:t> for easier retrieval. </a:t>
            </a:r>
            <a:endParaRPr lang="en-US" sz="2600">
              <a:solidFill>
                <a:srgbClr val="000000"/>
              </a:solidFill>
              <a:latin typeface="思源宋体 2 Medium"/>
            </a:endParaRPr>
          </a:p>
          <a:p>
            <a:pPr marL="561340" lvl="1" indent="-280670" algn="l">
              <a:lnSpc>
                <a:spcPts val="4365"/>
              </a:lnSpc>
              <a:spcBef>
                <a:spcPct val="0"/>
              </a:spcBef>
              <a:buFont typeface="Arial" panose="020B0604020202090204"/>
              <a:buChar char="•"/>
            </a:pPr>
            <a:r>
              <a:rPr lang="en-US" sz="2600">
                <a:solidFill>
                  <a:srgbClr val="000000"/>
                </a:solidFill>
                <a:latin typeface="思源宋体 2 Medium"/>
              </a:rPr>
              <a:t>When filtering for new establishments, the opening hours are not indicated on the page. I'm concerned that if a hotel has been open for less than half a year, it might have </a:t>
            </a:r>
            <a:r>
              <a:rPr lang="en-US" sz="2600">
                <a:solidFill>
                  <a:srgbClr val="39B658"/>
                </a:solidFill>
                <a:latin typeface="思源宋体 2 Medium"/>
                <a:ea typeface="思源宋体 2 Medium"/>
              </a:rPr>
              <a:t>formaldehyde（甲醛）</a:t>
            </a:r>
            <a:r>
              <a:rPr lang="en-US" sz="2600">
                <a:solidFill>
                  <a:srgbClr val="000000"/>
                </a:solidFill>
                <a:latin typeface="思源宋体 2 Medium"/>
              </a:rPr>
              <a:t> inside.</a:t>
            </a:r>
            <a:endParaRPr lang="en-US" sz="2600">
              <a:solidFill>
                <a:srgbClr val="000000"/>
              </a:solidFill>
              <a:latin typeface="思源宋体 2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893984" cy="7039976"/>
            <a:chOff x="0" y="0"/>
            <a:chExt cx="3293647" cy="1798296"/>
          </a:xfrm>
        </p:grpSpPr>
        <p:sp>
          <p:nvSpPr>
            <p:cNvPr id="21" name="Freeform 21"/>
            <p:cNvSpPr/>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293647"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Freeform 23"/>
          <p:cNvSpPr/>
          <p:nvPr/>
        </p:nvSpPr>
        <p:spPr>
          <a:xfrm>
            <a:off x="4609879" y="2939122"/>
            <a:ext cx="4975577" cy="6930775"/>
          </a:xfrm>
          <a:custGeom>
            <a:avLst/>
            <a:gdLst/>
            <a:ahLst/>
            <a:cxnLst/>
            <a:rect l="l" t="t" r="r" b="b"/>
            <a:pathLst>
              <a:path w="4975577" h="6930775">
                <a:moveTo>
                  <a:pt x="0" y="0"/>
                </a:moveTo>
                <a:lnTo>
                  <a:pt x="4975577" y="0"/>
                </a:lnTo>
                <a:lnTo>
                  <a:pt x="4975577" y="6930775"/>
                </a:lnTo>
                <a:lnTo>
                  <a:pt x="0" y="6930775"/>
                </a:lnTo>
                <a:lnTo>
                  <a:pt x="0" y="0"/>
                </a:lnTo>
                <a:close/>
              </a:path>
            </a:pathLst>
          </a:custGeom>
          <a:blipFill>
            <a:blip r:embed="rId2"/>
            <a:stretch>
              <a:fillRect/>
            </a:stretch>
          </a:blipFill>
        </p:spPr>
      </p:sp>
      <p:sp>
        <p:nvSpPr>
          <p:cNvPr id="24" name="TextBox 24"/>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5" name="TextBox 25"/>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6" name="TextBox 26"/>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7" name="TextBox 27"/>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8" name="TextBox 28"/>
          <p:cNvSpPr txBox="1"/>
          <p:nvPr/>
        </p:nvSpPr>
        <p:spPr>
          <a:xfrm>
            <a:off x="10097428" y="3154747"/>
            <a:ext cx="7161872" cy="4937380"/>
          </a:xfrm>
          <a:prstGeom prst="rect">
            <a:avLst/>
          </a:prstGeom>
        </p:spPr>
        <p:txBody>
          <a:bodyPr lIns="0" tIns="0" rIns="0" bIns="0" rtlCol="0" anchor="t">
            <a:spAutoFit/>
          </a:bodyPr>
          <a:lstStyle/>
          <a:p>
            <a:pPr algn="l">
              <a:lnSpc>
                <a:spcPts val="4365"/>
              </a:lnSpc>
            </a:pPr>
            <a:r>
              <a:rPr lang="en-US" sz="2600">
                <a:solidFill>
                  <a:srgbClr val="000000"/>
                </a:solidFill>
                <a:latin typeface="思源宋体 2 Medium"/>
              </a:rPr>
              <a:t>Suggestions: </a:t>
            </a:r>
            <a:endParaRPr lang="en-US" sz="2600">
              <a:solidFill>
                <a:srgbClr val="000000"/>
              </a:solidFill>
              <a:latin typeface="思源宋体 2 Medium"/>
            </a:endParaRPr>
          </a:p>
          <a:p>
            <a:pPr algn="l">
              <a:lnSpc>
                <a:spcPts val="4365"/>
              </a:lnSpc>
              <a:spcBef>
                <a:spcPct val="0"/>
              </a:spcBef>
            </a:pPr>
            <a:r>
              <a:rPr lang="en-US" sz="2600">
                <a:solidFill>
                  <a:srgbClr val="000000"/>
                </a:solidFill>
                <a:latin typeface="思源宋体 2 Medium"/>
              </a:rPr>
              <a:t>When browsing through comments, my aunt noticed that </a:t>
            </a:r>
            <a:r>
              <a:rPr lang="en-US" sz="2600">
                <a:solidFill>
                  <a:srgbClr val="39B658"/>
                </a:solidFill>
                <a:latin typeface="思源宋体 2 Medium"/>
              </a:rPr>
              <a:t>some other parents were posting pictures of their children</a:t>
            </a:r>
            <a:r>
              <a:rPr lang="en-US" sz="2600">
                <a:solidFill>
                  <a:srgbClr val="000000"/>
                </a:solidFill>
                <a:latin typeface="思源宋体 2 Medium"/>
              </a:rPr>
              <a:t>, similar to posting on social media. She actually felt concerned for them when she saw this. My aunt believes that the </a:t>
            </a:r>
            <a:r>
              <a:rPr lang="en-US" sz="2600">
                <a:solidFill>
                  <a:srgbClr val="39B658"/>
                </a:solidFill>
                <a:latin typeface="思源宋体 2 Medium"/>
              </a:rPr>
              <a:t>platform should help protect users' privacy and remind them</a:t>
            </a:r>
            <a:r>
              <a:rPr lang="en-US" sz="2600">
                <a:solidFill>
                  <a:srgbClr val="000000"/>
                </a:solidFill>
                <a:latin typeface="思源宋体 2 Medium"/>
              </a:rPr>
              <a:t> not to upload pictures of themselves.</a:t>
            </a:r>
            <a:endParaRPr lang="en-US" sz="2600">
              <a:solidFill>
                <a:srgbClr val="000000"/>
              </a:solidFill>
              <a:latin typeface="思源宋体 2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60338" cy="9515739"/>
            <a:chOff x="0" y="0"/>
            <a:chExt cx="4624945" cy="2506203"/>
          </a:xfrm>
        </p:grpSpPr>
        <p:sp>
          <p:nvSpPr>
            <p:cNvPr id="3" name="Freeform 3"/>
            <p:cNvSpPr/>
            <p:nvPr/>
          </p:nvSpPr>
          <p:spPr>
            <a:xfrm>
              <a:off x="0" y="0"/>
              <a:ext cx="4624945" cy="2506203"/>
            </a:xfrm>
            <a:custGeom>
              <a:avLst/>
              <a:gdLst/>
              <a:ahLst/>
              <a:cxnLst/>
              <a:rect l="l" t="t" r="r" b="b"/>
              <a:pathLst>
                <a:path w="4624945" h="2506203">
                  <a:moveTo>
                    <a:pt x="0" y="0"/>
                  </a:moveTo>
                  <a:lnTo>
                    <a:pt x="4624945" y="0"/>
                  </a:lnTo>
                  <a:lnTo>
                    <a:pt x="4624945" y="2506203"/>
                  </a:lnTo>
                  <a:lnTo>
                    <a:pt x="0" y="2506203"/>
                  </a:lnTo>
                  <a:close/>
                </a:path>
              </a:pathLst>
            </a:custGeom>
            <a:solidFill>
              <a:srgbClr val="F5F0E3"/>
            </a:solidFill>
            <a:ln cap="sq">
              <a:noFill/>
              <a:prstDash val="solid"/>
              <a:miter/>
            </a:ln>
          </p:spPr>
        </p:sp>
        <p:sp>
          <p:nvSpPr>
            <p:cNvPr id="4" name="TextBox 4"/>
            <p:cNvSpPr txBox="1"/>
            <p:nvPr/>
          </p:nvSpPr>
          <p:spPr>
            <a:xfrm>
              <a:off x="0" y="0"/>
              <a:ext cx="4624945" cy="2506203"/>
            </a:xfrm>
            <a:prstGeom prst="rect">
              <a:avLst/>
            </a:prstGeom>
          </p:spPr>
          <p:txBody>
            <a:bodyPr lIns="50800" tIns="50800" rIns="50800" bIns="50800" rtlCol="0" anchor="ctr"/>
            <a:lstStyle/>
            <a:p>
              <a:pPr algn="ctr">
                <a:lnSpc>
                  <a:spcPts val="2725"/>
                </a:lnSpc>
              </a:pPr>
            </a:p>
            <a:p>
              <a:pPr algn="ctr">
                <a:lnSpc>
                  <a:spcPts val="2725"/>
                </a:lnSpc>
              </a:pPr>
            </a:p>
            <a:p>
              <a:pPr marL="0" lvl="0" indent="0" algn="ctr">
                <a:lnSpc>
                  <a:spcPts val="2725"/>
                </a:lnSpc>
                <a:spcBef>
                  <a:spcPct val="0"/>
                </a:spcBef>
              </a:pPr>
            </a:p>
          </p:txBody>
        </p:sp>
      </p:grpSp>
      <p:grpSp>
        <p:nvGrpSpPr>
          <p:cNvPr id="5" name="Group 5"/>
          <p:cNvGrpSpPr/>
          <p:nvPr/>
        </p:nvGrpSpPr>
        <p:grpSpPr>
          <a:xfrm rot="0">
            <a:off x="315977" y="4916521"/>
            <a:ext cx="4004359" cy="1537657"/>
            <a:chOff x="0" y="0"/>
            <a:chExt cx="879526" cy="337734"/>
          </a:xfrm>
        </p:grpSpPr>
        <p:sp>
          <p:nvSpPr>
            <p:cNvPr id="6" name="Freeform 6"/>
            <p:cNvSpPr/>
            <p:nvPr/>
          </p:nvSpPr>
          <p:spPr>
            <a:xfrm>
              <a:off x="0" y="0"/>
              <a:ext cx="879526" cy="337734"/>
            </a:xfrm>
            <a:custGeom>
              <a:avLst/>
              <a:gdLst/>
              <a:ahLst/>
              <a:cxnLst/>
              <a:rect l="l" t="t" r="r" b="b"/>
              <a:pathLst>
                <a:path w="879526" h="337734">
                  <a:moveTo>
                    <a:pt x="50268" y="0"/>
                  </a:moveTo>
                  <a:lnTo>
                    <a:pt x="829258" y="0"/>
                  </a:lnTo>
                  <a:cubicBezTo>
                    <a:pt x="857021" y="0"/>
                    <a:pt x="879526" y="22506"/>
                    <a:pt x="879526" y="50268"/>
                  </a:cubicBezTo>
                  <a:lnTo>
                    <a:pt x="879526" y="287467"/>
                  </a:lnTo>
                  <a:cubicBezTo>
                    <a:pt x="879526" y="315229"/>
                    <a:pt x="857021" y="337734"/>
                    <a:pt x="829258" y="337734"/>
                  </a:cubicBezTo>
                  <a:lnTo>
                    <a:pt x="50268" y="337734"/>
                  </a:lnTo>
                  <a:cubicBezTo>
                    <a:pt x="22506" y="337734"/>
                    <a:pt x="0" y="315229"/>
                    <a:pt x="0" y="287467"/>
                  </a:cubicBezTo>
                  <a:lnTo>
                    <a:pt x="0" y="50268"/>
                  </a:lnTo>
                  <a:cubicBezTo>
                    <a:pt x="0" y="22506"/>
                    <a:pt x="22506" y="0"/>
                    <a:pt x="50268" y="0"/>
                  </a:cubicBezTo>
                  <a:close/>
                </a:path>
              </a:pathLst>
            </a:custGeom>
            <a:solidFill>
              <a:srgbClr val="6E85A9"/>
            </a:solidFill>
          </p:spPr>
        </p:sp>
        <p:sp>
          <p:nvSpPr>
            <p:cNvPr id="7" name="TextBox 7"/>
            <p:cNvSpPr txBox="1"/>
            <p:nvPr/>
          </p:nvSpPr>
          <p:spPr>
            <a:xfrm>
              <a:off x="0" y="-47625"/>
              <a:ext cx="879526" cy="385359"/>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315977" y="2518964"/>
            <a:ext cx="4004359" cy="2216582"/>
            <a:chOff x="0" y="0"/>
            <a:chExt cx="879526" cy="486855"/>
          </a:xfrm>
        </p:grpSpPr>
        <p:sp>
          <p:nvSpPr>
            <p:cNvPr id="9" name="Freeform 9"/>
            <p:cNvSpPr/>
            <p:nvPr/>
          </p:nvSpPr>
          <p:spPr>
            <a:xfrm>
              <a:off x="0" y="0"/>
              <a:ext cx="879526" cy="486855"/>
            </a:xfrm>
            <a:custGeom>
              <a:avLst/>
              <a:gdLst/>
              <a:ahLst/>
              <a:cxnLst/>
              <a:rect l="l" t="t" r="r" b="b"/>
              <a:pathLst>
                <a:path w="879526" h="486855">
                  <a:moveTo>
                    <a:pt x="50268" y="0"/>
                  </a:moveTo>
                  <a:lnTo>
                    <a:pt x="829258" y="0"/>
                  </a:lnTo>
                  <a:cubicBezTo>
                    <a:pt x="857021" y="0"/>
                    <a:pt x="879526" y="22506"/>
                    <a:pt x="879526" y="50268"/>
                  </a:cubicBezTo>
                  <a:lnTo>
                    <a:pt x="879526" y="436587"/>
                  </a:lnTo>
                  <a:cubicBezTo>
                    <a:pt x="879526" y="464349"/>
                    <a:pt x="857021" y="486855"/>
                    <a:pt x="829258" y="486855"/>
                  </a:cubicBezTo>
                  <a:lnTo>
                    <a:pt x="50268" y="486855"/>
                  </a:lnTo>
                  <a:cubicBezTo>
                    <a:pt x="22506" y="486855"/>
                    <a:pt x="0" y="464349"/>
                    <a:pt x="0" y="436587"/>
                  </a:cubicBezTo>
                  <a:lnTo>
                    <a:pt x="0" y="50268"/>
                  </a:lnTo>
                  <a:cubicBezTo>
                    <a:pt x="0" y="22506"/>
                    <a:pt x="22506" y="0"/>
                    <a:pt x="50268" y="0"/>
                  </a:cubicBezTo>
                  <a:close/>
                </a:path>
              </a:pathLst>
            </a:custGeom>
            <a:solidFill>
              <a:srgbClr val="6E85A9"/>
            </a:solidFill>
            <a:ln cap="rnd">
              <a:noFill/>
              <a:prstDash val="solid"/>
              <a:round/>
            </a:ln>
          </p:spPr>
        </p:sp>
        <p:sp>
          <p:nvSpPr>
            <p:cNvPr id="10" name="TextBox 10"/>
            <p:cNvSpPr txBox="1"/>
            <p:nvPr/>
          </p:nvSpPr>
          <p:spPr>
            <a:xfrm>
              <a:off x="0" y="-47625"/>
              <a:ext cx="879526" cy="534480"/>
            </a:xfrm>
            <a:prstGeom prst="rect">
              <a:avLst/>
            </a:prstGeom>
          </p:spPr>
          <p:txBody>
            <a:bodyPr lIns="50800" tIns="50800" rIns="50800" bIns="50800" rtlCol="0" anchor="ctr"/>
            <a:lstStyle/>
            <a:p>
              <a:pPr marL="0" lvl="0" indent="0" algn="ctr">
                <a:lnSpc>
                  <a:spcPts val="2660"/>
                </a:lnSpc>
                <a:spcBef>
                  <a:spcPct val="0"/>
                </a:spcBef>
              </a:pPr>
            </a:p>
          </p:txBody>
        </p:sp>
      </p:grpSp>
      <p:sp>
        <p:nvSpPr>
          <p:cNvPr id="11" name="TextBox 11"/>
          <p:cNvSpPr txBox="1"/>
          <p:nvPr/>
        </p:nvSpPr>
        <p:spPr>
          <a:xfrm>
            <a:off x="586011" y="2582947"/>
            <a:ext cx="3464291" cy="2620105"/>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Approach to answering questions </a:t>
            </a:r>
            <a:endParaRPr lang="en-US" sz="3355">
              <a:solidFill>
                <a:srgbClr val="FFFFFF"/>
              </a:solidFill>
              <a:latin typeface="思源宋体 1 Bold"/>
            </a:endParaRPr>
          </a:p>
          <a:p>
            <a:pPr marL="0" lvl="0" indent="0" algn="ctr">
              <a:lnSpc>
                <a:spcPts val="5235"/>
              </a:lnSpc>
              <a:spcBef>
                <a:spcPct val="0"/>
              </a:spcBef>
            </a:pPr>
          </a:p>
        </p:txBody>
      </p:sp>
      <p:sp>
        <p:nvSpPr>
          <p:cNvPr id="12" name="Freeform 12"/>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pSp>
        <p:nvGrpSpPr>
          <p:cNvPr id="13" name="Group 13"/>
          <p:cNvGrpSpPr/>
          <p:nvPr/>
        </p:nvGrpSpPr>
        <p:grpSpPr>
          <a:xfrm rot="0">
            <a:off x="315977" y="6635154"/>
            <a:ext cx="4004359" cy="1453865"/>
            <a:chOff x="0" y="0"/>
            <a:chExt cx="879526" cy="319330"/>
          </a:xfrm>
        </p:grpSpPr>
        <p:sp>
          <p:nvSpPr>
            <p:cNvPr id="14" name="Freeform 14"/>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6E85A9"/>
            </a:solidFill>
          </p:spPr>
        </p:sp>
        <p:sp>
          <p:nvSpPr>
            <p:cNvPr id="15" name="TextBox 15"/>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315977" y="8250943"/>
            <a:ext cx="4004359" cy="1453865"/>
            <a:chOff x="0" y="0"/>
            <a:chExt cx="879526" cy="319330"/>
          </a:xfrm>
        </p:grpSpPr>
        <p:sp>
          <p:nvSpPr>
            <p:cNvPr id="17" name="Freeform 17"/>
            <p:cNvSpPr/>
            <p:nvPr/>
          </p:nvSpPr>
          <p:spPr>
            <a:xfrm>
              <a:off x="0" y="0"/>
              <a:ext cx="879526" cy="319330"/>
            </a:xfrm>
            <a:custGeom>
              <a:avLst/>
              <a:gdLst/>
              <a:ahLst/>
              <a:cxnLst/>
              <a:rect l="l" t="t" r="r" b="b"/>
              <a:pathLst>
                <a:path w="879526" h="319330">
                  <a:moveTo>
                    <a:pt x="50268" y="0"/>
                  </a:moveTo>
                  <a:lnTo>
                    <a:pt x="829258" y="0"/>
                  </a:lnTo>
                  <a:cubicBezTo>
                    <a:pt x="857021" y="0"/>
                    <a:pt x="879526" y="22506"/>
                    <a:pt x="879526" y="50268"/>
                  </a:cubicBezTo>
                  <a:lnTo>
                    <a:pt x="879526" y="269062"/>
                  </a:lnTo>
                  <a:cubicBezTo>
                    <a:pt x="879526" y="296824"/>
                    <a:pt x="857021" y="319330"/>
                    <a:pt x="829258" y="319330"/>
                  </a:cubicBezTo>
                  <a:lnTo>
                    <a:pt x="50268" y="319330"/>
                  </a:lnTo>
                  <a:cubicBezTo>
                    <a:pt x="22506" y="319330"/>
                    <a:pt x="0" y="296824"/>
                    <a:pt x="0" y="269062"/>
                  </a:cubicBezTo>
                  <a:lnTo>
                    <a:pt x="0" y="50268"/>
                  </a:lnTo>
                  <a:cubicBezTo>
                    <a:pt x="0" y="22506"/>
                    <a:pt x="22506" y="0"/>
                    <a:pt x="50268" y="0"/>
                  </a:cubicBezTo>
                  <a:close/>
                </a:path>
              </a:pathLst>
            </a:custGeom>
            <a:solidFill>
              <a:srgbClr val="DBB4A5"/>
            </a:solidFill>
          </p:spPr>
        </p:sp>
        <p:sp>
          <p:nvSpPr>
            <p:cNvPr id="18" name="TextBox 18"/>
            <p:cNvSpPr txBox="1"/>
            <p:nvPr/>
          </p:nvSpPr>
          <p:spPr>
            <a:xfrm>
              <a:off x="0" y="-47625"/>
              <a:ext cx="879526" cy="36695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2042331" y="1569355"/>
            <a:ext cx="13294440" cy="2119630"/>
          </a:xfrm>
          <a:prstGeom prst="rect">
            <a:avLst/>
          </a:prstGeom>
        </p:spPr>
        <p:txBody>
          <a:bodyPr lIns="0" tIns="0" rIns="0" bIns="0" rtlCol="0" anchor="t">
            <a:spAutoFit/>
          </a:bodyPr>
          <a:lstStyle/>
          <a:p>
            <a:pPr algn="l">
              <a:lnSpc>
                <a:spcPts val="5510"/>
              </a:lnSpc>
            </a:pPr>
            <a:r>
              <a:rPr lang="en-US" sz="3965" spc="348">
                <a:solidFill>
                  <a:srgbClr val="3E5270"/>
                </a:solidFill>
                <a:latin typeface="思源宋体 1 Semi-Bold"/>
              </a:rPr>
              <a:t>(7)Unstructured Interview  (Empirical)</a:t>
            </a:r>
            <a:endParaRPr lang="en-US" sz="3965" spc="348">
              <a:solidFill>
                <a:srgbClr val="3E5270"/>
              </a:solidFill>
              <a:latin typeface="思源宋体 1 Semi-Bold"/>
            </a:endParaRPr>
          </a:p>
          <a:p>
            <a:pPr algn="l">
              <a:lnSpc>
                <a:spcPts val="5510"/>
              </a:lnSpc>
            </a:pPr>
          </a:p>
          <a:p>
            <a:pPr algn="l">
              <a:lnSpc>
                <a:spcPts val="5510"/>
              </a:lnSpc>
            </a:pPr>
          </a:p>
        </p:txBody>
      </p:sp>
      <p:grpSp>
        <p:nvGrpSpPr>
          <p:cNvPr id="20" name="Group 20"/>
          <p:cNvGrpSpPr/>
          <p:nvPr/>
        </p:nvGrpSpPr>
        <p:grpSpPr>
          <a:xfrm rot="0">
            <a:off x="4592840" y="2664832"/>
            <a:ext cx="12893984" cy="7039976"/>
            <a:chOff x="0" y="0"/>
            <a:chExt cx="3293647" cy="1798296"/>
          </a:xfrm>
        </p:grpSpPr>
        <p:sp>
          <p:nvSpPr>
            <p:cNvPr id="21" name="Freeform 21"/>
            <p:cNvSpPr/>
            <p:nvPr/>
          </p:nvSpPr>
          <p:spPr>
            <a:xfrm>
              <a:off x="0" y="0"/>
              <a:ext cx="3293647" cy="1798296"/>
            </a:xfrm>
            <a:custGeom>
              <a:avLst/>
              <a:gdLst/>
              <a:ahLst/>
              <a:cxnLst/>
              <a:rect l="l" t="t" r="r" b="b"/>
              <a:pathLst>
                <a:path w="3293647" h="1798296">
                  <a:moveTo>
                    <a:pt x="0" y="0"/>
                  </a:moveTo>
                  <a:lnTo>
                    <a:pt x="3293647" y="0"/>
                  </a:lnTo>
                  <a:lnTo>
                    <a:pt x="3293647" y="1798296"/>
                  </a:lnTo>
                  <a:lnTo>
                    <a:pt x="0" y="1798296"/>
                  </a:lnTo>
                  <a:close/>
                </a:path>
              </a:pathLst>
            </a:custGeom>
            <a:solidFill>
              <a:srgbClr val="FFFFFF">
                <a:alpha val="55686"/>
              </a:srgbClr>
            </a:solidFill>
            <a:ln cap="sq">
              <a:noFill/>
              <a:prstDash val="solid"/>
              <a:miter/>
            </a:ln>
          </p:spPr>
        </p:sp>
        <p:sp>
          <p:nvSpPr>
            <p:cNvPr id="22" name="TextBox 22"/>
            <p:cNvSpPr txBox="1"/>
            <p:nvPr/>
          </p:nvSpPr>
          <p:spPr>
            <a:xfrm>
              <a:off x="0" y="-47625"/>
              <a:ext cx="3293647" cy="1845921"/>
            </a:xfrm>
            <a:prstGeom prst="rect">
              <a:avLst/>
            </a:prstGeom>
          </p:spPr>
          <p:txBody>
            <a:bodyPr lIns="50800" tIns="50800" rIns="50800" bIns="50800" rtlCol="0" anchor="ctr"/>
            <a:lstStyle/>
            <a:p>
              <a:pPr marL="0" lvl="0" indent="0" algn="ctr">
                <a:lnSpc>
                  <a:spcPts val="2660"/>
                </a:lnSpc>
                <a:spcBef>
                  <a:spcPct val="0"/>
                </a:spcBef>
              </a:pPr>
            </a:p>
          </p:txBody>
        </p:sp>
      </p:grpSp>
      <p:sp>
        <p:nvSpPr>
          <p:cNvPr id="23" name="TextBox 23"/>
          <p:cNvSpPr txBox="1"/>
          <p:nvPr/>
        </p:nvSpPr>
        <p:spPr>
          <a:xfrm>
            <a:off x="291122" y="8146168"/>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Report and Results </a:t>
            </a:r>
            <a:endParaRPr lang="en-US" sz="3355" u="none" strike="noStrike">
              <a:solidFill>
                <a:srgbClr val="FFFFFF"/>
              </a:solidFill>
              <a:latin typeface="思源宋体 1 Bold"/>
            </a:endParaRPr>
          </a:p>
        </p:txBody>
      </p:sp>
      <p:sp>
        <p:nvSpPr>
          <p:cNvPr id="24" name="TextBox 24"/>
          <p:cNvSpPr txBox="1"/>
          <p:nvPr/>
        </p:nvSpPr>
        <p:spPr>
          <a:xfrm>
            <a:off x="586011" y="5019675"/>
            <a:ext cx="3464291" cy="1957659"/>
          </a:xfrm>
          <a:prstGeom prst="rect">
            <a:avLst/>
          </a:prstGeom>
        </p:spPr>
        <p:txBody>
          <a:bodyPr lIns="0" tIns="0" rIns="0" bIns="0" rtlCol="0" anchor="t">
            <a:spAutoFit/>
          </a:bodyPr>
          <a:lstStyle/>
          <a:p>
            <a:pPr algn="ctr">
              <a:lnSpc>
                <a:spcPts val="5235"/>
              </a:lnSpc>
            </a:pPr>
            <a:r>
              <a:rPr lang="en-US" sz="3355">
                <a:solidFill>
                  <a:srgbClr val="FFFFFF"/>
                </a:solidFill>
                <a:latin typeface="思源宋体 1 Bold"/>
              </a:rPr>
              <a:t> Tasks and Data needed</a:t>
            </a:r>
            <a:endParaRPr lang="en-US" sz="3355">
              <a:solidFill>
                <a:srgbClr val="FFFFFF"/>
              </a:solidFill>
              <a:latin typeface="思源宋体 1 Bold"/>
            </a:endParaRPr>
          </a:p>
          <a:p>
            <a:pPr marL="0" lvl="0" indent="0" algn="ctr">
              <a:lnSpc>
                <a:spcPts val="5235"/>
              </a:lnSpc>
              <a:spcBef>
                <a:spcPct val="0"/>
              </a:spcBef>
            </a:pPr>
          </a:p>
        </p:txBody>
      </p:sp>
      <p:sp>
        <p:nvSpPr>
          <p:cNvPr id="25" name="TextBox 25"/>
          <p:cNvSpPr txBox="1"/>
          <p:nvPr/>
        </p:nvSpPr>
        <p:spPr>
          <a:xfrm>
            <a:off x="1028700" y="420116"/>
            <a:ext cx="17113512" cy="1080229"/>
          </a:xfrm>
          <a:prstGeom prst="rect">
            <a:avLst/>
          </a:prstGeom>
        </p:spPr>
        <p:txBody>
          <a:bodyPr lIns="0" tIns="0" rIns="0" bIns="0" rtlCol="0" anchor="t">
            <a:spAutoFit/>
          </a:bodyPr>
          <a:lstStyle/>
          <a:p>
            <a:pPr algn="l">
              <a:lnSpc>
                <a:spcPts val="8775"/>
              </a:lnSpc>
            </a:pPr>
            <a:r>
              <a:rPr lang="en-US" sz="6315" spc="555">
                <a:solidFill>
                  <a:srgbClr val="3E5270"/>
                </a:solidFill>
                <a:latin typeface="思源宋体 1 Semi-Bold"/>
              </a:rPr>
              <a:t>04How to answer questions</a:t>
            </a:r>
            <a:endParaRPr lang="en-US" sz="6315" spc="555">
              <a:solidFill>
                <a:srgbClr val="3E5270"/>
              </a:solidFill>
              <a:latin typeface="思源宋体 1 Semi-Bold"/>
            </a:endParaRPr>
          </a:p>
        </p:txBody>
      </p:sp>
      <p:sp>
        <p:nvSpPr>
          <p:cNvPr id="26" name="TextBox 26"/>
          <p:cNvSpPr txBox="1"/>
          <p:nvPr/>
        </p:nvSpPr>
        <p:spPr>
          <a:xfrm>
            <a:off x="291122" y="6657789"/>
            <a:ext cx="4004359" cy="1284769"/>
          </a:xfrm>
          <a:prstGeom prst="rect">
            <a:avLst/>
          </a:prstGeom>
        </p:spPr>
        <p:txBody>
          <a:bodyPr lIns="0" tIns="0" rIns="0" bIns="0" rtlCol="0" anchor="t">
            <a:spAutoFit/>
          </a:bodyPr>
          <a:lstStyle/>
          <a:p>
            <a:pPr marL="0" lvl="0" indent="0" algn="ctr">
              <a:lnSpc>
                <a:spcPts val="5235"/>
              </a:lnSpc>
              <a:spcBef>
                <a:spcPct val="0"/>
              </a:spcBef>
            </a:pPr>
            <a:r>
              <a:rPr lang="en-US" sz="3355" u="none" strike="noStrike">
                <a:solidFill>
                  <a:srgbClr val="FFFFFF"/>
                </a:solidFill>
                <a:latin typeface="思源宋体 1 Bold"/>
              </a:rPr>
              <a:t>Methods to be used</a:t>
            </a:r>
            <a:endParaRPr lang="en-US" sz="3355" u="none" strike="noStrike">
              <a:solidFill>
                <a:srgbClr val="FFFFFF"/>
              </a:solidFill>
              <a:latin typeface="思源宋体 1 Bold"/>
            </a:endParaRPr>
          </a:p>
        </p:txBody>
      </p:sp>
      <p:sp>
        <p:nvSpPr>
          <p:cNvPr id="27" name="TextBox 27"/>
          <p:cNvSpPr txBox="1"/>
          <p:nvPr/>
        </p:nvSpPr>
        <p:spPr>
          <a:xfrm>
            <a:off x="4592840" y="2531482"/>
            <a:ext cx="12893984" cy="6793885"/>
          </a:xfrm>
          <a:prstGeom prst="rect">
            <a:avLst/>
          </a:prstGeom>
        </p:spPr>
        <p:txBody>
          <a:bodyPr lIns="0" tIns="0" rIns="0" bIns="0" rtlCol="0" anchor="t">
            <a:spAutoFit/>
          </a:bodyPr>
          <a:lstStyle/>
          <a:p>
            <a:pPr algn="l">
              <a:lnSpc>
                <a:spcPts val="4130"/>
              </a:lnSpc>
            </a:pPr>
            <a:r>
              <a:rPr lang="en-US" sz="2460">
                <a:solidFill>
                  <a:srgbClr val="000000"/>
                </a:solidFill>
                <a:latin typeface="思源宋体 2 Medium"/>
              </a:rPr>
              <a:t>Overall, through the unstructured introduction, we have identified</a:t>
            </a:r>
            <a:r>
              <a:rPr lang="en-US" sz="2460">
                <a:solidFill>
                  <a:srgbClr val="FF5757"/>
                </a:solidFill>
                <a:latin typeface="思源宋体 2 Medium"/>
              </a:rPr>
              <a:t> the following areas that need improvement</a:t>
            </a:r>
            <a:r>
              <a:rPr lang="en-US" sz="2460">
                <a:solidFill>
                  <a:srgbClr val="000000"/>
                </a:solidFill>
                <a:latin typeface="思源宋体 2 Medium"/>
              </a:rPr>
              <a:t>:</a:t>
            </a:r>
            <a:endParaRPr lang="en-US" sz="2460">
              <a:solidFill>
                <a:srgbClr val="000000"/>
              </a:solidFill>
              <a:latin typeface="思源宋体 2 Medium"/>
            </a:endParaRPr>
          </a:p>
          <a:p>
            <a:pPr algn="l">
              <a:lnSpc>
                <a:spcPts val="4130"/>
              </a:lnSpc>
            </a:pPr>
            <a:r>
              <a:rPr lang="en-US" sz="2460">
                <a:solidFill>
                  <a:srgbClr val="000000"/>
                </a:solidFill>
                <a:latin typeface="思源宋体 2 Medium"/>
              </a:rPr>
              <a:t>Effectiveness(Contact customer service), Efficiency(Return searching results), Safety(Information privacy protection), Utility </a:t>
            </a:r>
            <a:r>
              <a:rPr lang="en-US" sz="2460">
                <a:solidFill>
                  <a:srgbClr val="000000"/>
                </a:solidFill>
                <a:latin typeface="思源宋体 2 Medium"/>
              </a:rPr>
              <a:t>(Reliable comments)</a:t>
            </a:r>
            <a:r>
              <a:rPr lang="en-US" sz="2460">
                <a:solidFill>
                  <a:srgbClr val="000000"/>
                </a:solidFill>
                <a:latin typeface="思源宋体 2 Medium"/>
              </a:rPr>
              <a:t>, Learnability(Get-started document and Clear interface)</a:t>
            </a:r>
            <a:endParaRPr lang="en-US" sz="2460">
              <a:solidFill>
                <a:srgbClr val="000000"/>
              </a:solidFill>
              <a:latin typeface="思源宋体 2 Medium"/>
            </a:endParaRPr>
          </a:p>
          <a:p>
            <a:pPr algn="l">
              <a:lnSpc>
                <a:spcPts val="4130"/>
              </a:lnSpc>
            </a:pPr>
          </a:p>
          <a:p>
            <a:pPr algn="l">
              <a:lnSpc>
                <a:spcPts val="4130"/>
              </a:lnSpc>
            </a:pPr>
            <a:r>
              <a:rPr lang="en-US" sz="2460">
                <a:solidFill>
                  <a:srgbClr val="000000"/>
                </a:solidFill>
                <a:latin typeface="思源宋体 2 Medium"/>
              </a:rPr>
              <a:t>We found that the </a:t>
            </a:r>
            <a:r>
              <a:rPr lang="en-US" sz="2460">
                <a:solidFill>
                  <a:srgbClr val="FF5757"/>
                </a:solidFill>
                <a:latin typeface="思源宋体 2 Medium"/>
              </a:rPr>
              <a:t>advantage</a:t>
            </a:r>
            <a:r>
              <a:rPr lang="en-US" sz="2460">
                <a:solidFill>
                  <a:srgbClr val="000000"/>
                </a:solidFill>
                <a:latin typeface="思源宋体 2 Medium"/>
              </a:rPr>
              <a:t> of using the unstructured introduction survey method is its flexibility, allowing for a deeper exploration of respondents' viewpoints, experiences, and emotions. </a:t>
            </a:r>
            <a:endParaRPr lang="en-US" sz="2460">
              <a:solidFill>
                <a:srgbClr val="000000"/>
              </a:solidFill>
              <a:latin typeface="思源宋体 2 Medium"/>
            </a:endParaRPr>
          </a:p>
          <a:p>
            <a:pPr algn="l">
              <a:lnSpc>
                <a:spcPts val="4130"/>
              </a:lnSpc>
            </a:pPr>
          </a:p>
          <a:p>
            <a:pPr algn="l">
              <a:lnSpc>
                <a:spcPts val="4130"/>
              </a:lnSpc>
              <a:spcBef>
                <a:spcPct val="0"/>
              </a:spcBef>
            </a:pPr>
            <a:r>
              <a:rPr lang="en-US" sz="2460">
                <a:solidFill>
                  <a:srgbClr val="000000"/>
                </a:solidFill>
                <a:latin typeface="思源宋体 2 Medium"/>
              </a:rPr>
              <a:t>However, its </a:t>
            </a:r>
            <a:r>
              <a:rPr lang="en-US" sz="2460">
                <a:solidFill>
                  <a:srgbClr val="FF3131"/>
                </a:solidFill>
                <a:latin typeface="思源宋体 2 Medium"/>
              </a:rPr>
              <a:t>drawback</a:t>
            </a:r>
            <a:r>
              <a:rPr lang="en-US" sz="2460">
                <a:solidFill>
                  <a:srgbClr val="000000"/>
                </a:solidFill>
                <a:latin typeface="思源宋体 2 Medium"/>
              </a:rPr>
              <a:t> is its low efficiency and the limited number of samples obtained. If we were an actual testing team, using only this feedback would not be sufficient to request changes from the development team.</a:t>
            </a:r>
            <a:endParaRPr lang="en-US" sz="2460">
              <a:solidFill>
                <a:srgbClr val="000000"/>
              </a:solidFill>
              <a:latin typeface="思源宋体 2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5F0E3"/>
        </a:solidFill>
        <a:effectLst/>
      </p:bgPr>
    </p:bg>
    <p:spTree>
      <p:nvGrpSpPr>
        <p:cNvPr id="1" name=""/>
        <p:cNvGrpSpPr/>
        <p:nvPr/>
      </p:nvGrpSpPr>
      <p:grpSpPr>
        <a:xfrm>
          <a:off x="0" y="0"/>
          <a:ext cx="0" cy="0"/>
          <a:chOff x="0" y="0"/>
          <a:chExt cx="0" cy="0"/>
        </a:xfrm>
      </p:grpSpPr>
      <p:grpSp>
        <p:nvGrpSpPr>
          <p:cNvPr id="2" name="Group 2"/>
          <p:cNvGrpSpPr/>
          <p:nvPr/>
        </p:nvGrpSpPr>
        <p:grpSpPr>
          <a:xfrm rot="0">
            <a:off x="13461438" y="-2452224"/>
            <a:ext cx="7595724" cy="75957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5" name="Freeform 5"/>
          <p:cNvSpPr/>
          <p:nvPr/>
        </p:nvSpPr>
        <p:spPr>
          <a:xfrm flipH="1">
            <a:off x="13625935" y="457909"/>
            <a:ext cx="5032714" cy="8733561"/>
          </a:xfrm>
          <a:custGeom>
            <a:avLst/>
            <a:gdLst/>
            <a:ahLst/>
            <a:cxnLst/>
            <a:rect l="l" t="t" r="r" b="b"/>
            <a:pathLst>
              <a:path w="5032714" h="8733561">
                <a:moveTo>
                  <a:pt x="5032715" y="0"/>
                </a:moveTo>
                <a:lnTo>
                  <a:pt x="0" y="0"/>
                </a:lnTo>
                <a:lnTo>
                  <a:pt x="0" y="8733560"/>
                </a:lnTo>
                <a:lnTo>
                  <a:pt x="5032715" y="8733560"/>
                </a:lnTo>
                <a:lnTo>
                  <a:pt x="5032715" y="0"/>
                </a:lnTo>
                <a:close/>
              </a:path>
            </a:pathLst>
          </a:custGeom>
          <a:blipFill>
            <a:blip r:embed="rId1">
              <a:alphaModFix amt="16000"/>
            </a:blip>
            <a:stretch>
              <a:fillRect/>
            </a:stretch>
          </a:blipFill>
        </p:spPr>
      </p:sp>
      <p:grpSp>
        <p:nvGrpSpPr>
          <p:cNvPr id="6" name="Group 6"/>
          <p:cNvGrpSpPr/>
          <p:nvPr/>
        </p:nvGrpSpPr>
        <p:grpSpPr>
          <a:xfrm rot="0">
            <a:off x="-2927642" y="7755452"/>
            <a:ext cx="6753179" cy="67531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9" name="Group 9"/>
          <p:cNvGrpSpPr/>
          <p:nvPr/>
        </p:nvGrpSpPr>
        <p:grpSpPr>
          <a:xfrm rot="0">
            <a:off x="11591333" y="-2331228"/>
            <a:ext cx="3769803" cy="376980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5CC"/>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rot="0">
            <a:off x="1826714" y="9650927"/>
            <a:ext cx="3769803" cy="376980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5CC"/>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2564365" y="6230500"/>
            <a:ext cx="6579635" cy="3086100"/>
            <a:chOff x="0" y="0"/>
            <a:chExt cx="1732908" cy="812800"/>
          </a:xfrm>
        </p:grpSpPr>
        <p:sp>
          <p:nvSpPr>
            <p:cNvPr id="16" name="Freeform 16"/>
            <p:cNvSpPr/>
            <p:nvPr/>
          </p:nvSpPr>
          <p:spPr>
            <a:xfrm>
              <a:off x="0" y="0"/>
              <a:ext cx="1732908" cy="812800"/>
            </a:xfrm>
            <a:custGeom>
              <a:avLst/>
              <a:gdLst/>
              <a:ahLst/>
              <a:cxnLst/>
              <a:rect l="l" t="t" r="r" b="b"/>
              <a:pathLst>
                <a:path w="1732908" h="812800">
                  <a:moveTo>
                    <a:pt x="60009" y="0"/>
                  </a:moveTo>
                  <a:lnTo>
                    <a:pt x="1672899" y="0"/>
                  </a:lnTo>
                  <a:cubicBezTo>
                    <a:pt x="1688814" y="0"/>
                    <a:pt x="1704078" y="6322"/>
                    <a:pt x="1715332" y="17576"/>
                  </a:cubicBezTo>
                  <a:cubicBezTo>
                    <a:pt x="1726586" y="28830"/>
                    <a:pt x="1732908" y="44094"/>
                    <a:pt x="1732908" y="60009"/>
                  </a:cubicBezTo>
                  <a:lnTo>
                    <a:pt x="1732908" y="752791"/>
                  </a:lnTo>
                  <a:cubicBezTo>
                    <a:pt x="1732908" y="768706"/>
                    <a:pt x="1726586" y="783970"/>
                    <a:pt x="1715332" y="795224"/>
                  </a:cubicBezTo>
                  <a:cubicBezTo>
                    <a:pt x="1704078" y="806478"/>
                    <a:pt x="1688814" y="812800"/>
                    <a:pt x="1672899" y="812800"/>
                  </a:cubicBezTo>
                  <a:lnTo>
                    <a:pt x="60009" y="812800"/>
                  </a:lnTo>
                  <a:cubicBezTo>
                    <a:pt x="44094" y="812800"/>
                    <a:pt x="28830" y="806478"/>
                    <a:pt x="17576" y="795224"/>
                  </a:cubicBezTo>
                  <a:cubicBezTo>
                    <a:pt x="6322" y="783970"/>
                    <a:pt x="0" y="768706"/>
                    <a:pt x="0" y="752791"/>
                  </a:cubicBezTo>
                  <a:lnTo>
                    <a:pt x="0" y="60009"/>
                  </a:lnTo>
                  <a:cubicBezTo>
                    <a:pt x="0" y="44094"/>
                    <a:pt x="6322" y="28830"/>
                    <a:pt x="17576" y="17576"/>
                  </a:cubicBezTo>
                  <a:cubicBezTo>
                    <a:pt x="28830" y="6322"/>
                    <a:pt x="44094" y="0"/>
                    <a:pt x="60009" y="0"/>
                  </a:cubicBezTo>
                  <a:close/>
                </a:path>
              </a:pathLst>
            </a:custGeom>
            <a:solidFill>
              <a:srgbClr val="EBD5CC"/>
            </a:solidFill>
          </p:spPr>
        </p:sp>
        <p:sp>
          <p:nvSpPr>
            <p:cNvPr id="17" name="TextBox 17"/>
            <p:cNvSpPr txBox="1"/>
            <p:nvPr/>
          </p:nvSpPr>
          <p:spPr>
            <a:xfrm>
              <a:off x="0" y="-47625"/>
              <a:ext cx="1732908" cy="860425"/>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2564365" y="1479155"/>
            <a:ext cx="9026969" cy="3066821"/>
          </a:xfrm>
          <a:prstGeom prst="rect">
            <a:avLst/>
          </a:prstGeom>
        </p:spPr>
        <p:txBody>
          <a:bodyPr lIns="0" tIns="0" rIns="0" bIns="0" rtlCol="0" anchor="t">
            <a:spAutoFit/>
          </a:bodyPr>
          <a:lstStyle/>
          <a:p>
            <a:pPr algn="l">
              <a:lnSpc>
                <a:spcPts val="12295"/>
              </a:lnSpc>
            </a:pPr>
            <a:r>
              <a:rPr lang="en-US" sz="8845">
                <a:solidFill>
                  <a:srgbClr val="3E5270"/>
                </a:solidFill>
                <a:latin typeface="思源宋体 1 Bold"/>
              </a:rPr>
              <a:t>Thanks For Watching !</a:t>
            </a:r>
            <a:endParaRPr lang="en-US" sz="8845">
              <a:solidFill>
                <a:srgbClr val="3E5270"/>
              </a:solidFill>
              <a:latin typeface="思源宋体 1 Bold"/>
            </a:endParaRPr>
          </a:p>
        </p:txBody>
      </p:sp>
      <p:sp>
        <p:nvSpPr>
          <p:cNvPr id="19" name="TextBox 19"/>
          <p:cNvSpPr txBox="1"/>
          <p:nvPr/>
        </p:nvSpPr>
        <p:spPr>
          <a:xfrm>
            <a:off x="3711616" y="6365285"/>
            <a:ext cx="4117962" cy="2369937"/>
          </a:xfrm>
          <a:prstGeom prst="rect">
            <a:avLst/>
          </a:prstGeom>
        </p:spPr>
        <p:txBody>
          <a:bodyPr lIns="0" tIns="0" rIns="0" bIns="0" rtlCol="0" anchor="t">
            <a:spAutoFit/>
          </a:bodyPr>
          <a:lstStyle/>
          <a:p>
            <a:pPr algn="l">
              <a:lnSpc>
                <a:spcPts val="3775"/>
              </a:lnSpc>
            </a:pPr>
            <a:r>
              <a:rPr lang="en-US" sz="2695">
                <a:solidFill>
                  <a:srgbClr val="3E5270"/>
                </a:solidFill>
                <a:latin typeface="思源宋体 1 Bold"/>
              </a:rPr>
              <a:t>Group 16:</a:t>
            </a:r>
            <a:endParaRPr lang="en-US" sz="2695">
              <a:solidFill>
                <a:srgbClr val="3E5270"/>
              </a:solidFill>
              <a:latin typeface="思源宋体 1 Bold"/>
            </a:endParaRPr>
          </a:p>
          <a:p>
            <a:pPr algn="l">
              <a:lnSpc>
                <a:spcPts val="3775"/>
              </a:lnSpc>
            </a:pPr>
            <a:r>
              <a:rPr lang="en-US" sz="2695">
                <a:solidFill>
                  <a:srgbClr val="3E5270"/>
                </a:solidFill>
                <a:latin typeface="思源宋体 1 Bold"/>
              </a:rPr>
              <a:t>2151409 Yuntao Hu</a:t>
            </a:r>
            <a:endParaRPr lang="en-US" sz="2695">
              <a:solidFill>
                <a:srgbClr val="3E5270"/>
              </a:solidFill>
              <a:latin typeface="思源宋体 1 Bold"/>
            </a:endParaRPr>
          </a:p>
          <a:p>
            <a:pPr algn="l">
              <a:lnSpc>
                <a:spcPts val="3775"/>
              </a:lnSpc>
            </a:pPr>
            <a:r>
              <a:rPr lang="en-US" sz="2695">
                <a:solidFill>
                  <a:srgbClr val="3E5270"/>
                </a:solidFill>
                <a:latin typeface="思源宋体 1 Bold"/>
              </a:rPr>
              <a:t>2152085 Yifei Sun</a:t>
            </a:r>
            <a:endParaRPr lang="en-US" sz="2695">
              <a:solidFill>
                <a:srgbClr val="3E5270"/>
              </a:solidFill>
              <a:latin typeface="思源宋体 1 Bold"/>
            </a:endParaRPr>
          </a:p>
          <a:p>
            <a:pPr algn="l">
              <a:lnSpc>
                <a:spcPts val="3775"/>
              </a:lnSpc>
            </a:pPr>
            <a:r>
              <a:rPr lang="en-US" sz="2695">
                <a:solidFill>
                  <a:srgbClr val="3E5270"/>
                </a:solidFill>
                <a:latin typeface="思源宋体 1 Bold"/>
              </a:rPr>
              <a:t>2054099 Jieying Ye</a:t>
            </a:r>
            <a:endParaRPr lang="en-US" sz="2695">
              <a:solidFill>
                <a:srgbClr val="3E5270"/>
              </a:solidFill>
              <a:latin typeface="思源宋体 1 Bold"/>
            </a:endParaRPr>
          </a:p>
          <a:p>
            <a:pPr algn="l">
              <a:lnSpc>
                <a:spcPts val="3775"/>
              </a:lnSpc>
            </a:pPr>
            <a:r>
              <a:rPr lang="en-US" sz="2695">
                <a:solidFill>
                  <a:srgbClr val="3E5270"/>
                </a:solidFill>
                <a:latin typeface="思源宋体 1 Bold"/>
              </a:rPr>
              <a:t>2152193 Yixin  Li</a:t>
            </a:r>
            <a:endParaRPr lang="en-US" sz="2695">
              <a:solidFill>
                <a:srgbClr val="3E5270"/>
              </a:solidFill>
              <a:latin typeface="思源宋体 1 Bold"/>
            </a:endParaRPr>
          </a:p>
        </p:txBody>
      </p:sp>
      <p:sp>
        <p:nvSpPr>
          <p:cNvPr id="20" name="TextBox 20"/>
          <p:cNvSpPr txBox="1"/>
          <p:nvPr/>
        </p:nvSpPr>
        <p:spPr>
          <a:xfrm>
            <a:off x="3711616" y="5404532"/>
            <a:ext cx="4966897" cy="464937"/>
          </a:xfrm>
          <a:prstGeom prst="rect">
            <a:avLst/>
          </a:prstGeom>
        </p:spPr>
        <p:txBody>
          <a:bodyPr lIns="0" tIns="0" rIns="0" bIns="0" rtlCol="0" anchor="t">
            <a:spAutoFit/>
          </a:bodyPr>
          <a:lstStyle/>
          <a:p>
            <a:pPr algn="l">
              <a:lnSpc>
                <a:spcPts val="3775"/>
              </a:lnSpc>
            </a:pPr>
            <a:r>
              <a:rPr lang="en-US" sz="2695">
                <a:solidFill>
                  <a:srgbClr val="3E5270"/>
                </a:solidFill>
                <a:latin typeface="思源宋体 1 Bold"/>
              </a:rPr>
              <a:t>Advised by Prof.Qin Liu</a:t>
            </a:r>
            <a:endParaRPr lang="en-US" sz="2695">
              <a:solidFill>
                <a:srgbClr val="3E5270"/>
              </a:solidFill>
              <a:latin typeface="思源宋体 1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5977" y="354158"/>
            <a:ext cx="17598896" cy="9578684"/>
            <a:chOff x="0" y="0"/>
            <a:chExt cx="4635100" cy="2522781"/>
          </a:xfrm>
        </p:grpSpPr>
        <p:sp>
          <p:nvSpPr>
            <p:cNvPr id="3" name="Freeform 3"/>
            <p:cNvSpPr/>
            <p:nvPr/>
          </p:nvSpPr>
          <p:spPr>
            <a:xfrm>
              <a:off x="0" y="0"/>
              <a:ext cx="4635100" cy="2522781"/>
            </a:xfrm>
            <a:custGeom>
              <a:avLst/>
              <a:gdLst/>
              <a:ahLst/>
              <a:cxnLst/>
              <a:rect l="l" t="t" r="r" b="b"/>
              <a:pathLst>
                <a:path w="4635100" h="2522781">
                  <a:moveTo>
                    <a:pt x="0" y="0"/>
                  </a:moveTo>
                  <a:lnTo>
                    <a:pt x="4635100" y="0"/>
                  </a:lnTo>
                  <a:lnTo>
                    <a:pt x="4635100" y="2522781"/>
                  </a:lnTo>
                  <a:lnTo>
                    <a:pt x="0" y="2522781"/>
                  </a:lnTo>
                  <a:close/>
                </a:path>
              </a:pathLst>
            </a:custGeom>
            <a:solidFill>
              <a:srgbClr val="F5F0E3"/>
            </a:solidFill>
            <a:ln cap="sq">
              <a:noFill/>
              <a:prstDash val="solid"/>
              <a:miter/>
            </a:ln>
          </p:spPr>
        </p:sp>
        <p:sp>
          <p:nvSpPr>
            <p:cNvPr id="4" name="TextBox 4"/>
            <p:cNvSpPr txBox="1"/>
            <p:nvPr/>
          </p:nvSpPr>
          <p:spPr>
            <a:xfrm>
              <a:off x="0" y="0"/>
              <a:ext cx="4635100" cy="2522781"/>
            </a:xfrm>
            <a:prstGeom prst="rect">
              <a:avLst/>
            </a:prstGeom>
          </p:spPr>
          <p:txBody>
            <a:bodyPr lIns="50800" tIns="50800" rIns="50800" bIns="50800" rtlCol="0" anchor="ctr"/>
            <a:lstStyle/>
            <a:p>
              <a:pPr marL="0" lvl="0" indent="0" algn="ctr">
                <a:lnSpc>
                  <a:spcPts val="2725"/>
                </a:lnSpc>
                <a:spcBef>
                  <a:spcPct val="0"/>
                </a:spcBef>
              </a:pPr>
            </a:p>
          </p:txBody>
        </p:sp>
      </p:grpSp>
      <p:sp>
        <p:nvSpPr>
          <p:cNvPr id="5" name="Freeform 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graphicFrame>
        <p:nvGraphicFramePr>
          <p:cNvPr id="6" name="Table 6"/>
          <p:cNvGraphicFramePr>
            <a:graphicFrameLocks noGrp="1"/>
          </p:cNvGraphicFramePr>
          <p:nvPr/>
        </p:nvGraphicFramePr>
        <p:xfrm>
          <a:off x="343756" y="1786025"/>
          <a:ext cx="17600488" cy="7953375"/>
        </p:xfrm>
        <a:graphic>
          <a:graphicData uri="http://schemas.openxmlformats.org/drawingml/2006/table">
            <a:tbl>
              <a:tblPr/>
              <a:tblGrid>
                <a:gridCol w="2237450"/>
                <a:gridCol w="15363038"/>
              </a:tblGrid>
              <a:tr h="1136196">
                <a:tc>
                  <a:txBody>
                    <a:bodyPr rtlCol="0"/>
                    <a:lstStyle/>
                    <a:p>
                      <a:pPr algn="l">
                        <a:lnSpc>
                          <a:spcPts val="3190"/>
                        </a:lnSpc>
                        <a:defRPr/>
                      </a:pPr>
                      <a:r>
                        <a:rPr lang="en-US" sz="2275">
                          <a:solidFill>
                            <a:srgbClr val="000000"/>
                          </a:solidFill>
                          <a:latin typeface="思源黑体 1 Bold"/>
                        </a:rPr>
                        <a:t>Detailed Goal</a:t>
                      </a:r>
                      <a:endParaRPr lang="en-US" sz="1100"/>
                    </a:p>
                  </a:txBody>
                  <a:tcPr marL="114300" marR="114300" marT="114300" marB="1143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ctr">
                        <a:lnSpc>
                          <a:spcPts val="3190"/>
                        </a:lnSpc>
                        <a:defRPr/>
                      </a:pPr>
                      <a:r>
                        <a:rPr lang="en-US" sz="2275">
                          <a:solidFill>
                            <a:srgbClr val="000000"/>
                          </a:solidFill>
                          <a:latin typeface="思源黑体 1 Bold"/>
                        </a:rPr>
                        <a:t>Description</a:t>
                      </a:r>
                      <a:endParaRPr lang="en-US" sz="1100"/>
                    </a:p>
                  </a:txBody>
                  <a:tcPr marL="114300" marR="114300" marT="114300" marB="1143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36196">
                <a:tc>
                  <a:txBody>
                    <a:bodyPr rtlCol="0"/>
                    <a:lstStyle/>
                    <a:p>
                      <a:pPr algn="l">
                        <a:lnSpc>
                          <a:spcPts val="3190"/>
                        </a:lnSpc>
                        <a:defRPr/>
                      </a:pPr>
                      <a:r>
                        <a:rPr lang="en-US" sz="2275">
                          <a:solidFill>
                            <a:srgbClr val="000000"/>
                          </a:solidFill>
                          <a:latin typeface="思源黑体 1 Bold"/>
                        </a:rPr>
                        <a:t>Effectiveness</a:t>
                      </a:r>
                      <a:endParaRPr lang="en-US" sz="1100"/>
                    </a:p>
                  </a:txBody>
                  <a:tcPr marL="114300" marR="114300" marT="114300" marB="1143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l">
                        <a:lnSpc>
                          <a:spcPts val="1140"/>
                        </a:lnSpc>
                        <a:defRPr/>
                      </a:pPr>
                      <a:r>
                        <a:rPr lang="en-US" sz="2275">
                          <a:solidFill>
                            <a:srgbClr val="000000"/>
                          </a:solidFill>
                          <a:latin typeface="思源黑体 1 Bold"/>
                        </a:rPr>
                        <a:t>Manage order(Cancel/Modify)/Contact customer service </a:t>
                      </a:r>
                      <a:endParaRPr lang="en-US" sz="1100"/>
                    </a:p>
                  </a:txBody>
                  <a:tcPr marL="114300" marR="114300" marT="114300" marB="114300" anchor="ctr" anchorCtr="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36196">
                <a:tc>
                  <a:txBody>
                    <a:bodyPr rtlCol="0"/>
                    <a:lstStyle/>
                    <a:p>
                      <a:pPr algn="l">
                        <a:lnSpc>
                          <a:spcPts val="3190"/>
                        </a:lnSpc>
                        <a:defRPr/>
                      </a:pPr>
                      <a:r>
                        <a:rPr lang="en-US" sz="2275">
                          <a:solidFill>
                            <a:srgbClr val="000000"/>
                          </a:solidFill>
                          <a:latin typeface="思源黑体 1 Bold"/>
                        </a:rPr>
                        <a:t>Efficiency</a:t>
                      </a:r>
                      <a:endParaRPr lang="en-US" sz="1100"/>
                    </a:p>
                  </a:txBody>
                  <a:tcPr marL="114300" marR="114300" marT="114300" marB="1143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l">
                        <a:lnSpc>
                          <a:spcPts val="3190"/>
                        </a:lnSpc>
                        <a:defRPr/>
                      </a:pPr>
                      <a:r>
                        <a:rPr lang="en-US" sz="2275">
                          <a:solidFill>
                            <a:srgbClr val="000000"/>
                          </a:solidFill>
                          <a:latin typeface="思源黑体 1 Bold"/>
                        </a:rPr>
                        <a:t>R</a:t>
                      </a:r>
                      <a:r>
                        <a:rPr lang="en-US" sz="2275">
                          <a:solidFill>
                            <a:srgbClr val="000000"/>
                          </a:solidFill>
                          <a:latin typeface="思源黑体 1 Bold"/>
                        </a:rPr>
                        <a:t>eturn searching results/Booking and purchase process should be simple and smooth</a:t>
                      </a:r>
                      <a:endParaRPr lang="en-US" sz="1100"/>
                    </a:p>
                  </a:txBody>
                  <a:tcPr marL="114300" marR="114300" marT="114300" marB="114300" anchor="ctr" anchorCtr="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36196">
                <a:tc>
                  <a:txBody>
                    <a:bodyPr rtlCol="0"/>
                    <a:lstStyle/>
                    <a:p>
                      <a:pPr algn="l">
                        <a:lnSpc>
                          <a:spcPts val="3190"/>
                        </a:lnSpc>
                        <a:defRPr/>
                      </a:pPr>
                      <a:r>
                        <a:rPr lang="en-US" sz="2275">
                          <a:solidFill>
                            <a:srgbClr val="000000"/>
                          </a:solidFill>
                          <a:latin typeface="思源黑体 1 Bold"/>
                        </a:rPr>
                        <a:t>Safety</a:t>
                      </a:r>
                      <a:endParaRPr lang="en-US" sz="1100"/>
                    </a:p>
                  </a:txBody>
                  <a:tcPr marL="114300" marR="114300" marT="114300" marB="1143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l">
                        <a:lnSpc>
                          <a:spcPts val="3190"/>
                        </a:lnSpc>
                        <a:defRPr/>
                      </a:pPr>
                      <a:r>
                        <a:rPr lang="en-US" sz="2275">
                          <a:solidFill>
                            <a:srgbClr val="000000"/>
                          </a:solidFill>
                          <a:latin typeface="思源黑体 1 Bold"/>
                        </a:rPr>
                        <a:t>Information </a:t>
                      </a:r>
                      <a:r>
                        <a:rPr lang="en-US" sz="2275">
                          <a:solidFill>
                            <a:srgbClr val="000000"/>
                          </a:solidFill>
                          <a:latin typeface="思源黑体 1 Bold"/>
                        </a:rPr>
                        <a:t>privacy protection/Secure payment methods/Third-party travel agency credibility</a:t>
                      </a:r>
                      <a:endParaRPr lang="en-US" sz="1100"/>
                    </a:p>
                  </a:txBody>
                  <a:tcPr marL="114300" marR="114300" marT="114300" marB="114300" anchor="ctr" anchorCtr="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36196">
                <a:tc>
                  <a:txBody>
                    <a:bodyPr rtlCol="0"/>
                    <a:lstStyle/>
                    <a:p>
                      <a:pPr algn="l">
                        <a:lnSpc>
                          <a:spcPts val="3190"/>
                        </a:lnSpc>
                        <a:defRPr/>
                      </a:pPr>
                      <a:r>
                        <a:rPr lang="en-US" sz="2275">
                          <a:solidFill>
                            <a:srgbClr val="000000"/>
                          </a:solidFill>
                          <a:latin typeface="思源黑体 1 Bold"/>
                        </a:rPr>
                        <a:t>Utility</a:t>
                      </a:r>
                      <a:endParaRPr lang="en-US" sz="1100"/>
                    </a:p>
                  </a:txBody>
                  <a:tcPr marL="114300" marR="114300" marT="114300" marB="1143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l">
                        <a:lnSpc>
                          <a:spcPts val="3190"/>
                        </a:lnSpc>
                        <a:defRPr/>
                      </a:pPr>
                      <a:r>
                        <a:rPr lang="en-US" sz="2275">
                          <a:solidFill>
                            <a:srgbClr val="000000"/>
                          </a:solidFill>
                          <a:latin typeface="思源黑体 1 Bold"/>
                        </a:rPr>
                        <a:t>Suitable recommendation/Planning or guide/Reliable comments</a:t>
                      </a:r>
                      <a:endParaRPr lang="en-US" sz="1100"/>
                    </a:p>
                  </a:txBody>
                  <a:tcPr marL="114300" marR="114300" marT="114300" marB="114300" anchor="ctr" anchorCtr="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36196">
                <a:tc>
                  <a:txBody>
                    <a:bodyPr rtlCol="0"/>
                    <a:lstStyle/>
                    <a:p>
                      <a:pPr algn="l">
                        <a:lnSpc>
                          <a:spcPts val="3190"/>
                        </a:lnSpc>
                        <a:defRPr/>
                      </a:pPr>
                      <a:r>
                        <a:rPr lang="en-US" sz="2275">
                          <a:solidFill>
                            <a:srgbClr val="000000"/>
                          </a:solidFill>
                          <a:latin typeface="思源黑体 1 Bold"/>
                        </a:rPr>
                        <a:t>Learnability</a:t>
                      </a:r>
                      <a:endParaRPr lang="en-US" sz="1100"/>
                    </a:p>
                  </a:txBody>
                  <a:tcPr marL="114300" marR="114300" marT="114300" marB="1143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l">
                        <a:lnSpc>
                          <a:spcPts val="3190"/>
                        </a:lnSpc>
                        <a:defRPr/>
                      </a:pPr>
                      <a:r>
                        <a:rPr lang="en-US" sz="2275">
                          <a:solidFill>
                            <a:srgbClr val="000000"/>
                          </a:solidFill>
                          <a:latin typeface="思源黑体 1 Bold"/>
                        </a:rPr>
                        <a:t>G</a:t>
                      </a:r>
                      <a:r>
                        <a:rPr lang="en-US" sz="2275">
                          <a:solidFill>
                            <a:srgbClr val="000000"/>
                          </a:solidFill>
                          <a:latin typeface="思源黑体 1 Bold"/>
                        </a:rPr>
                        <a:t>et-started document/Clear interface</a:t>
                      </a:r>
                      <a:endParaRPr lang="en-US" sz="1100"/>
                    </a:p>
                  </a:txBody>
                  <a:tcPr marL="114300" marR="114300" marT="114300" marB="114300" anchor="ctr" anchorCtr="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36196">
                <a:tc>
                  <a:txBody>
                    <a:bodyPr rtlCol="0"/>
                    <a:lstStyle/>
                    <a:p>
                      <a:pPr algn="l">
                        <a:lnSpc>
                          <a:spcPts val="3190"/>
                        </a:lnSpc>
                        <a:defRPr/>
                      </a:pPr>
                      <a:r>
                        <a:rPr lang="en-US" sz="2275">
                          <a:solidFill>
                            <a:srgbClr val="000000"/>
                          </a:solidFill>
                          <a:latin typeface="思源黑体 1 Bold"/>
                        </a:rPr>
                        <a:t>Memorability</a:t>
                      </a:r>
                      <a:endParaRPr lang="en-US" sz="1100"/>
                    </a:p>
                  </a:txBody>
                  <a:tcPr marL="114300" marR="114300" marT="114300" marB="114300"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algn="l">
                        <a:lnSpc>
                          <a:spcPts val="3190"/>
                        </a:lnSpc>
                        <a:defRPr/>
                      </a:pPr>
                      <a:r>
                        <a:rPr lang="en-US" sz="2275">
                          <a:solidFill>
                            <a:srgbClr val="000000"/>
                          </a:solidFill>
                          <a:latin typeface="思源黑体 1 Bold"/>
                        </a:rPr>
                        <a:t>Fixed workflow/User data and history</a:t>
                      </a:r>
                      <a:endParaRPr lang="en-US" sz="1100"/>
                    </a:p>
                  </a:txBody>
                  <a:tcPr marL="114300" marR="114300" marT="114300" marB="114300" anchor="ctr" anchorCtr="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7" name="TextBox 7"/>
          <p:cNvSpPr txBox="1"/>
          <p:nvPr/>
        </p:nvSpPr>
        <p:spPr>
          <a:xfrm>
            <a:off x="343756" y="420116"/>
            <a:ext cx="11949238" cy="1093343"/>
          </a:xfrm>
          <a:prstGeom prst="rect">
            <a:avLst/>
          </a:prstGeom>
        </p:spPr>
        <p:txBody>
          <a:bodyPr lIns="0" tIns="0" rIns="0" bIns="0" rtlCol="0" anchor="t">
            <a:spAutoFit/>
          </a:bodyPr>
          <a:lstStyle/>
          <a:p>
            <a:pPr algn="l">
              <a:lnSpc>
                <a:spcPts val="8895"/>
              </a:lnSpc>
            </a:pPr>
            <a:r>
              <a:rPr lang="en-US" sz="6400" spc="563">
                <a:solidFill>
                  <a:srgbClr val="3E5270"/>
                </a:solidFill>
                <a:latin typeface="思源宋体 1 Semi-Bold"/>
              </a:rPr>
              <a:t>01Purpose/Primary goals</a:t>
            </a:r>
            <a:endParaRPr lang="en-US" sz="6400" spc="563">
              <a:solidFill>
                <a:srgbClr val="3E5270"/>
              </a:solidFill>
              <a:latin typeface="思源宋体 1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0E3"/>
        </a:solidFill>
        <a:effectLst/>
      </p:bgPr>
    </p:bg>
    <p:spTree>
      <p:nvGrpSpPr>
        <p:cNvPr id="1" name=""/>
        <p:cNvGrpSpPr/>
        <p:nvPr/>
      </p:nvGrpSpPr>
      <p:grpSpPr>
        <a:xfrm>
          <a:off x="0" y="0"/>
          <a:ext cx="0" cy="0"/>
          <a:chOff x="0" y="0"/>
          <a:chExt cx="0" cy="0"/>
        </a:xfrm>
      </p:grpSpPr>
      <p:sp>
        <p:nvSpPr>
          <p:cNvPr id="2" name="Freeform 2"/>
          <p:cNvSpPr/>
          <p:nvPr/>
        </p:nvSpPr>
        <p:spPr>
          <a:xfrm>
            <a:off x="-467900" y="-2127378"/>
            <a:ext cx="5032714" cy="8733561"/>
          </a:xfrm>
          <a:custGeom>
            <a:avLst/>
            <a:gdLst/>
            <a:ahLst/>
            <a:cxnLst/>
            <a:rect l="l" t="t" r="r" b="b"/>
            <a:pathLst>
              <a:path w="5032714" h="8733561">
                <a:moveTo>
                  <a:pt x="0" y="0"/>
                </a:moveTo>
                <a:lnTo>
                  <a:pt x="5032714" y="0"/>
                </a:lnTo>
                <a:lnTo>
                  <a:pt x="5032714" y="8733561"/>
                </a:lnTo>
                <a:lnTo>
                  <a:pt x="0" y="8733561"/>
                </a:lnTo>
                <a:lnTo>
                  <a:pt x="0" y="0"/>
                </a:lnTo>
                <a:close/>
              </a:path>
            </a:pathLst>
          </a:custGeom>
          <a:blipFill>
            <a:blip r:embed="rId1">
              <a:alphaModFix amt="16000"/>
            </a:blip>
            <a:stretch>
              <a:fillRect/>
            </a:stretch>
          </a:blipFill>
        </p:spPr>
      </p:sp>
      <p:grpSp>
        <p:nvGrpSpPr>
          <p:cNvPr id="3" name="Group 3"/>
          <p:cNvGrpSpPr/>
          <p:nvPr/>
        </p:nvGrpSpPr>
        <p:grpSpPr>
          <a:xfrm rot="0">
            <a:off x="13578164" y="-2164722"/>
            <a:ext cx="6753179" cy="67531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6" name="Freeform 6"/>
          <p:cNvSpPr/>
          <p:nvPr/>
        </p:nvSpPr>
        <p:spPr>
          <a:xfrm flipH="1">
            <a:off x="15046330" y="3580989"/>
            <a:ext cx="3486536" cy="6050388"/>
          </a:xfrm>
          <a:custGeom>
            <a:avLst/>
            <a:gdLst/>
            <a:ahLst/>
            <a:cxnLst/>
            <a:rect l="l" t="t" r="r" b="b"/>
            <a:pathLst>
              <a:path w="3486536" h="6050388">
                <a:moveTo>
                  <a:pt x="3486536" y="0"/>
                </a:moveTo>
                <a:lnTo>
                  <a:pt x="0" y="0"/>
                </a:lnTo>
                <a:lnTo>
                  <a:pt x="0" y="6050388"/>
                </a:lnTo>
                <a:lnTo>
                  <a:pt x="3486536" y="6050388"/>
                </a:lnTo>
                <a:lnTo>
                  <a:pt x="3486536" y="0"/>
                </a:lnTo>
                <a:close/>
              </a:path>
            </a:pathLst>
          </a:custGeom>
          <a:blipFill>
            <a:blip r:embed="rId1">
              <a:alphaModFix amt="16000"/>
            </a:blip>
            <a:stretch>
              <a:fillRect/>
            </a:stretch>
          </a:blipFill>
        </p:spPr>
      </p:sp>
      <p:grpSp>
        <p:nvGrpSpPr>
          <p:cNvPr id="7" name="Group 7"/>
          <p:cNvGrpSpPr/>
          <p:nvPr/>
        </p:nvGrpSpPr>
        <p:grpSpPr>
          <a:xfrm rot="0">
            <a:off x="-2831351" y="6359234"/>
            <a:ext cx="6753179" cy="675317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0">
            <a:off x="1671311" y="9258300"/>
            <a:ext cx="3769803" cy="376980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5CC"/>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3" name="TextBox 13"/>
          <p:cNvSpPr txBox="1"/>
          <p:nvPr/>
        </p:nvSpPr>
        <p:spPr>
          <a:xfrm>
            <a:off x="1350377" y="4519305"/>
            <a:ext cx="15226298" cy="5316566"/>
          </a:xfrm>
          <a:prstGeom prst="rect">
            <a:avLst/>
          </a:prstGeom>
        </p:spPr>
        <p:txBody>
          <a:bodyPr lIns="0" tIns="0" rIns="0" bIns="0" rtlCol="0" anchor="t">
            <a:spAutoFit/>
          </a:bodyPr>
          <a:lstStyle/>
          <a:p>
            <a:pPr algn="ctr">
              <a:lnSpc>
                <a:spcPts val="14170"/>
              </a:lnSpc>
            </a:pPr>
            <a:r>
              <a:rPr lang="en-US" sz="10195" spc="479">
                <a:solidFill>
                  <a:srgbClr val="3E5270"/>
                </a:solidFill>
                <a:latin typeface="思源宋体 1 Semi-Bold"/>
              </a:rPr>
              <a:t>Constraints and opportunities</a:t>
            </a:r>
            <a:endParaRPr lang="en-US" sz="10195" spc="479">
              <a:solidFill>
                <a:srgbClr val="3E5270"/>
              </a:solidFill>
              <a:latin typeface="思源宋体 1 Semi-Bold"/>
            </a:endParaRPr>
          </a:p>
          <a:p>
            <a:pPr marL="0" lvl="0" indent="0" algn="ctr">
              <a:lnSpc>
                <a:spcPts val="14170"/>
              </a:lnSpc>
              <a:spcBef>
                <a:spcPct val="0"/>
              </a:spcBef>
            </a:pPr>
          </a:p>
        </p:txBody>
      </p:sp>
      <p:sp>
        <p:nvSpPr>
          <p:cNvPr id="14" name="TextBox 14"/>
          <p:cNvSpPr txBox="1"/>
          <p:nvPr/>
        </p:nvSpPr>
        <p:spPr>
          <a:xfrm>
            <a:off x="7101278" y="2014603"/>
            <a:ext cx="4085444" cy="2573854"/>
          </a:xfrm>
          <a:prstGeom prst="rect">
            <a:avLst/>
          </a:prstGeom>
        </p:spPr>
        <p:txBody>
          <a:bodyPr lIns="0" tIns="0" rIns="0" bIns="0" rtlCol="0" anchor="t">
            <a:spAutoFit/>
          </a:bodyPr>
          <a:lstStyle/>
          <a:p>
            <a:pPr marL="0" lvl="0" indent="0" algn="ctr">
              <a:lnSpc>
                <a:spcPts val="20250"/>
              </a:lnSpc>
              <a:spcBef>
                <a:spcPct val="0"/>
              </a:spcBef>
            </a:pPr>
            <a:r>
              <a:rPr lang="en-US" sz="16875">
                <a:solidFill>
                  <a:srgbClr val="3E5270"/>
                </a:solidFill>
                <a:latin typeface="思源宋体 1 Semi-Bold"/>
              </a:rPr>
              <a:t>02</a:t>
            </a:r>
            <a:endParaRPr lang="en-US" sz="16875">
              <a:solidFill>
                <a:srgbClr val="3E5270"/>
              </a:solidFill>
              <a:latin typeface="思源宋体 1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E85A9"/>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44552" y="354158"/>
            <a:ext cx="17598896" cy="9578684"/>
            <a:chOff x="0" y="0"/>
            <a:chExt cx="4635100" cy="2522781"/>
          </a:xfrm>
        </p:grpSpPr>
        <p:sp>
          <p:nvSpPr>
            <p:cNvPr id="3" name="Freeform 3"/>
            <p:cNvSpPr/>
            <p:nvPr/>
          </p:nvSpPr>
          <p:spPr>
            <a:xfrm>
              <a:off x="0" y="0"/>
              <a:ext cx="4635100" cy="2522781"/>
            </a:xfrm>
            <a:custGeom>
              <a:avLst/>
              <a:gdLst/>
              <a:ahLst/>
              <a:cxnLst/>
              <a:rect l="l" t="t" r="r" b="b"/>
              <a:pathLst>
                <a:path w="4635100" h="2522781">
                  <a:moveTo>
                    <a:pt x="0" y="0"/>
                  </a:moveTo>
                  <a:lnTo>
                    <a:pt x="4635100" y="0"/>
                  </a:lnTo>
                  <a:lnTo>
                    <a:pt x="4635100" y="2522781"/>
                  </a:lnTo>
                  <a:lnTo>
                    <a:pt x="0" y="2522781"/>
                  </a:lnTo>
                  <a:close/>
                </a:path>
              </a:pathLst>
            </a:custGeom>
            <a:solidFill>
              <a:srgbClr val="F5F0E3"/>
            </a:solidFill>
            <a:ln cap="sq">
              <a:noFill/>
              <a:prstDash val="solid"/>
              <a:miter/>
            </a:ln>
          </p:spPr>
        </p:sp>
        <p:sp>
          <p:nvSpPr>
            <p:cNvPr id="4" name="TextBox 4"/>
            <p:cNvSpPr txBox="1"/>
            <p:nvPr/>
          </p:nvSpPr>
          <p:spPr>
            <a:xfrm>
              <a:off x="0" y="0"/>
              <a:ext cx="4635100" cy="2522781"/>
            </a:xfrm>
            <a:prstGeom prst="rect">
              <a:avLst/>
            </a:prstGeom>
          </p:spPr>
          <p:txBody>
            <a:bodyPr lIns="50800" tIns="50800" rIns="50800" bIns="50800" rtlCol="0" anchor="ctr"/>
            <a:lstStyle/>
            <a:p>
              <a:pPr marL="0" lvl="0" indent="0" algn="ctr">
                <a:lnSpc>
                  <a:spcPts val="2725"/>
                </a:lnSpc>
                <a:spcBef>
                  <a:spcPct val="0"/>
                </a:spcBef>
              </a:pPr>
            </a:p>
          </p:txBody>
        </p:sp>
      </p:grpSp>
      <p:sp>
        <p:nvSpPr>
          <p:cNvPr id="5" name="Freeform 5"/>
          <p:cNvSpPr/>
          <p:nvPr/>
        </p:nvSpPr>
        <p:spPr>
          <a:xfrm>
            <a:off x="315977" y="354158"/>
            <a:ext cx="2474853" cy="4294755"/>
          </a:xfrm>
          <a:custGeom>
            <a:avLst/>
            <a:gdLst/>
            <a:ahLst/>
            <a:cxnLst/>
            <a:rect l="l" t="t" r="r" b="b"/>
            <a:pathLst>
              <a:path w="2474853" h="4294755">
                <a:moveTo>
                  <a:pt x="0" y="0"/>
                </a:moveTo>
                <a:lnTo>
                  <a:pt x="2474853" y="0"/>
                </a:lnTo>
                <a:lnTo>
                  <a:pt x="2474853" y="4294755"/>
                </a:lnTo>
                <a:lnTo>
                  <a:pt x="0" y="4294755"/>
                </a:lnTo>
                <a:lnTo>
                  <a:pt x="0" y="0"/>
                </a:lnTo>
                <a:close/>
              </a:path>
            </a:pathLst>
          </a:custGeom>
          <a:blipFill>
            <a:blip r:embed="rId1">
              <a:alphaModFix amt="16000"/>
            </a:blip>
            <a:stretch>
              <a:fillRect/>
            </a:stretch>
          </a:blipFill>
        </p:spPr>
      </p:sp>
      <p:sp>
        <p:nvSpPr>
          <p:cNvPr id="6" name="TextBox 6"/>
          <p:cNvSpPr txBox="1"/>
          <p:nvPr/>
        </p:nvSpPr>
        <p:spPr>
          <a:xfrm>
            <a:off x="1028700" y="692682"/>
            <a:ext cx="16230600" cy="1093343"/>
          </a:xfrm>
          <a:prstGeom prst="rect">
            <a:avLst/>
          </a:prstGeom>
        </p:spPr>
        <p:txBody>
          <a:bodyPr lIns="0" tIns="0" rIns="0" bIns="0" rtlCol="0" anchor="t">
            <a:spAutoFit/>
          </a:bodyPr>
          <a:lstStyle/>
          <a:p>
            <a:pPr algn="l">
              <a:lnSpc>
                <a:spcPts val="8895"/>
              </a:lnSpc>
            </a:pPr>
            <a:r>
              <a:rPr lang="en-US" sz="6400" spc="563">
                <a:solidFill>
                  <a:srgbClr val="3E5270"/>
                </a:solidFill>
                <a:latin typeface="思源宋体 1 Semi-Bold"/>
              </a:rPr>
              <a:t>02</a:t>
            </a:r>
            <a:r>
              <a:rPr lang="en-US" sz="6400" spc="563">
                <a:solidFill>
                  <a:srgbClr val="DBB4A5"/>
                </a:solidFill>
                <a:latin typeface="思源宋体 1 Semi-Bold"/>
              </a:rPr>
              <a:t>Constraints</a:t>
            </a:r>
            <a:r>
              <a:rPr lang="en-US" sz="6400" spc="563">
                <a:solidFill>
                  <a:srgbClr val="3E5270"/>
                </a:solidFill>
                <a:latin typeface="思源宋体 1 Semi-Bold"/>
              </a:rPr>
              <a:t> </a:t>
            </a:r>
            <a:r>
              <a:rPr lang="en-US" sz="6400" spc="563">
                <a:solidFill>
                  <a:srgbClr val="444BCC"/>
                </a:solidFill>
                <a:latin typeface="思源宋体 1 Semi-Bold"/>
              </a:rPr>
              <a:t>and</a:t>
            </a:r>
            <a:r>
              <a:rPr lang="en-US" sz="6400" spc="563">
                <a:solidFill>
                  <a:srgbClr val="3E5270"/>
                </a:solidFill>
                <a:latin typeface="思源宋体 1 Semi-Bold"/>
              </a:rPr>
              <a:t> opportunities</a:t>
            </a:r>
            <a:endParaRPr lang="en-US" sz="6400" spc="563">
              <a:solidFill>
                <a:srgbClr val="3E5270"/>
              </a:solidFill>
              <a:latin typeface="思源宋体 1 Semi-Bold"/>
            </a:endParaRPr>
          </a:p>
        </p:txBody>
      </p:sp>
      <p:grpSp>
        <p:nvGrpSpPr>
          <p:cNvPr id="7" name="Group 7"/>
          <p:cNvGrpSpPr/>
          <p:nvPr/>
        </p:nvGrpSpPr>
        <p:grpSpPr>
          <a:xfrm rot="0">
            <a:off x="605834" y="1921966"/>
            <a:ext cx="8262509" cy="7731941"/>
            <a:chOff x="0" y="0"/>
            <a:chExt cx="1513499" cy="1416311"/>
          </a:xfrm>
        </p:grpSpPr>
        <p:sp>
          <p:nvSpPr>
            <p:cNvPr id="8" name="Freeform 8"/>
            <p:cNvSpPr/>
            <p:nvPr/>
          </p:nvSpPr>
          <p:spPr>
            <a:xfrm>
              <a:off x="0" y="0"/>
              <a:ext cx="1513499" cy="1416311"/>
            </a:xfrm>
            <a:custGeom>
              <a:avLst/>
              <a:gdLst/>
              <a:ahLst/>
              <a:cxnLst/>
              <a:rect l="l" t="t" r="r" b="b"/>
              <a:pathLst>
                <a:path w="1513499" h="1416311">
                  <a:moveTo>
                    <a:pt x="24362" y="0"/>
                  </a:moveTo>
                  <a:lnTo>
                    <a:pt x="1489137" y="0"/>
                  </a:lnTo>
                  <a:cubicBezTo>
                    <a:pt x="1495598" y="0"/>
                    <a:pt x="1501795" y="2567"/>
                    <a:pt x="1506363" y="7135"/>
                  </a:cubicBezTo>
                  <a:cubicBezTo>
                    <a:pt x="1510932" y="11704"/>
                    <a:pt x="1513499" y="17901"/>
                    <a:pt x="1513499" y="24362"/>
                  </a:cubicBezTo>
                  <a:lnTo>
                    <a:pt x="1513499" y="1391949"/>
                  </a:lnTo>
                  <a:cubicBezTo>
                    <a:pt x="1513499" y="1398410"/>
                    <a:pt x="1510932" y="1404607"/>
                    <a:pt x="1506363" y="1409176"/>
                  </a:cubicBezTo>
                  <a:cubicBezTo>
                    <a:pt x="1501795" y="1413744"/>
                    <a:pt x="1495598" y="1416311"/>
                    <a:pt x="1489137" y="1416311"/>
                  </a:cubicBezTo>
                  <a:lnTo>
                    <a:pt x="24362" y="1416311"/>
                  </a:lnTo>
                  <a:cubicBezTo>
                    <a:pt x="17901" y="1416311"/>
                    <a:pt x="11704" y="1413744"/>
                    <a:pt x="7135" y="1409176"/>
                  </a:cubicBezTo>
                  <a:cubicBezTo>
                    <a:pt x="2567" y="1404607"/>
                    <a:pt x="0" y="1398410"/>
                    <a:pt x="0" y="1391949"/>
                  </a:cubicBezTo>
                  <a:lnTo>
                    <a:pt x="0" y="24362"/>
                  </a:lnTo>
                  <a:cubicBezTo>
                    <a:pt x="0" y="17901"/>
                    <a:pt x="2567" y="11704"/>
                    <a:pt x="7135" y="7135"/>
                  </a:cubicBezTo>
                  <a:cubicBezTo>
                    <a:pt x="11704" y="2567"/>
                    <a:pt x="17901" y="0"/>
                    <a:pt x="24362" y="0"/>
                  </a:cubicBezTo>
                  <a:close/>
                </a:path>
              </a:pathLst>
            </a:custGeom>
            <a:solidFill>
              <a:srgbClr val="EBD5CC">
                <a:alpha val="55686"/>
              </a:srgbClr>
            </a:solidFill>
          </p:spPr>
        </p:sp>
        <p:sp>
          <p:nvSpPr>
            <p:cNvPr id="9" name="TextBox 9"/>
            <p:cNvSpPr txBox="1"/>
            <p:nvPr/>
          </p:nvSpPr>
          <p:spPr>
            <a:xfrm>
              <a:off x="0" y="-47625"/>
              <a:ext cx="1513499" cy="1463936"/>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0">
            <a:off x="9215941" y="1921966"/>
            <a:ext cx="8450996" cy="7731941"/>
            <a:chOff x="0" y="0"/>
            <a:chExt cx="1548025" cy="1416311"/>
          </a:xfrm>
        </p:grpSpPr>
        <p:sp>
          <p:nvSpPr>
            <p:cNvPr id="11" name="Freeform 11"/>
            <p:cNvSpPr/>
            <p:nvPr/>
          </p:nvSpPr>
          <p:spPr>
            <a:xfrm>
              <a:off x="0" y="0"/>
              <a:ext cx="1548025" cy="1416311"/>
            </a:xfrm>
            <a:custGeom>
              <a:avLst/>
              <a:gdLst/>
              <a:ahLst/>
              <a:cxnLst/>
              <a:rect l="l" t="t" r="r" b="b"/>
              <a:pathLst>
                <a:path w="1548025" h="1416311">
                  <a:moveTo>
                    <a:pt x="23818" y="0"/>
                  </a:moveTo>
                  <a:lnTo>
                    <a:pt x="1524207" y="0"/>
                  </a:lnTo>
                  <a:cubicBezTo>
                    <a:pt x="1537361" y="0"/>
                    <a:pt x="1548025" y="10664"/>
                    <a:pt x="1548025" y="23818"/>
                  </a:cubicBezTo>
                  <a:lnTo>
                    <a:pt x="1548025" y="1392492"/>
                  </a:lnTo>
                  <a:cubicBezTo>
                    <a:pt x="1548025" y="1398809"/>
                    <a:pt x="1545516" y="1404868"/>
                    <a:pt x="1541049" y="1409335"/>
                  </a:cubicBezTo>
                  <a:cubicBezTo>
                    <a:pt x="1536582" y="1413801"/>
                    <a:pt x="1530524" y="1416311"/>
                    <a:pt x="1524207" y="1416311"/>
                  </a:cubicBezTo>
                  <a:lnTo>
                    <a:pt x="23818" y="1416311"/>
                  </a:lnTo>
                  <a:cubicBezTo>
                    <a:pt x="10664" y="1416311"/>
                    <a:pt x="0" y="1405647"/>
                    <a:pt x="0" y="1392492"/>
                  </a:cubicBezTo>
                  <a:lnTo>
                    <a:pt x="0" y="23818"/>
                  </a:lnTo>
                  <a:cubicBezTo>
                    <a:pt x="0" y="17501"/>
                    <a:pt x="2509" y="11443"/>
                    <a:pt x="6976" y="6976"/>
                  </a:cubicBezTo>
                  <a:cubicBezTo>
                    <a:pt x="11443" y="2509"/>
                    <a:pt x="17501" y="0"/>
                    <a:pt x="23818" y="0"/>
                  </a:cubicBezTo>
                  <a:close/>
                </a:path>
              </a:pathLst>
            </a:custGeom>
            <a:solidFill>
              <a:srgbClr val="6E85A9">
                <a:alpha val="55686"/>
              </a:srgbClr>
            </a:solidFill>
          </p:spPr>
        </p:sp>
        <p:sp>
          <p:nvSpPr>
            <p:cNvPr id="12" name="TextBox 12"/>
            <p:cNvSpPr txBox="1"/>
            <p:nvPr/>
          </p:nvSpPr>
          <p:spPr>
            <a:xfrm>
              <a:off x="0" y="-47625"/>
              <a:ext cx="1548025" cy="1463936"/>
            </a:xfrm>
            <a:prstGeom prst="rect">
              <a:avLst/>
            </a:prstGeom>
          </p:spPr>
          <p:txBody>
            <a:bodyPr lIns="50800" tIns="50800" rIns="50800" bIns="50800" rtlCol="0" anchor="ctr"/>
            <a:lstStyle/>
            <a:p>
              <a:pPr algn="l">
                <a:lnSpc>
                  <a:spcPts val="2660"/>
                </a:lnSpc>
              </a:pPr>
            </a:p>
          </p:txBody>
        </p:sp>
      </p:grpSp>
      <p:sp>
        <p:nvSpPr>
          <p:cNvPr id="13" name="TextBox 13"/>
          <p:cNvSpPr txBox="1"/>
          <p:nvPr/>
        </p:nvSpPr>
        <p:spPr>
          <a:xfrm>
            <a:off x="10054106" y="2550320"/>
            <a:ext cx="7443740" cy="7549636"/>
          </a:xfrm>
          <a:prstGeom prst="rect">
            <a:avLst/>
          </a:prstGeom>
        </p:spPr>
        <p:txBody>
          <a:bodyPr lIns="0" tIns="0" rIns="0" bIns="0" rtlCol="0" anchor="t">
            <a:spAutoFit/>
          </a:bodyPr>
          <a:lstStyle/>
          <a:p>
            <a:pPr marL="556895" lvl="1" indent="-278765" algn="l">
              <a:lnSpc>
                <a:spcPts val="4025"/>
              </a:lnSpc>
              <a:spcBef>
                <a:spcPct val="0"/>
              </a:spcBef>
              <a:buFont typeface="Arial" panose="020B0604020202090204"/>
              <a:buChar char="•"/>
            </a:pPr>
            <a:r>
              <a:rPr lang="en-US" sz="2580">
                <a:solidFill>
                  <a:srgbClr val="000000"/>
                </a:solidFill>
                <a:latin typeface="思源宋体 1 Bold"/>
                <a:ea typeface="思源宋体 1 Bold"/>
              </a:rPr>
              <a:t>Ubiquitous Accessibility：</a:t>
            </a:r>
            <a:r>
              <a:rPr lang="en-US" sz="2580" u="none" strike="noStrike">
                <a:solidFill>
                  <a:srgbClr val="000000"/>
                </a:solidFill>
                <a:latin typeface="思源宋体 1 Bold"/>
              </a:rPr>
              <a:t> </a:t>
            </a:r>
            <a:endParaRPr lang="en-US" sz="2580" u="none" strike="noStrike">
              <a:solidFill>
                <a:srgbClr val="000000"/>
              </a:solidFill>
              <a:latin typeface="思源宋体 1 Bold"/>
            </a:endParaRPr>
          </a:p>
          <a:p>
            <a:pPr algn="l">
              <a:lnSpc>
                <a:spcPts val="4025"/>
              </a:lnSpc>
              <a:spcBef>
                <a:spcPct val="0"/>
              </a:spcBef>
            </a:pPr>
            <a:r>
              <a:rPr lang="en-US" sz="2580" u="none" strike="noStrike">
                <a:solidFill>
                  <a:srgbClr val="000000"/>
                </a:solidFill>
                <a:latin typeface="思源宋体 1 Bold"/>
              </a:rPr>
              <a:t>Qunar's software can be accessed on multiple platformsallowing users to participate in testing remotely.</a:t>
            </a:r>
            <a:endParaRPr lang="en-US" sz="2580" u="none" strike="noStrike">
              <a:solidFill>
                <a:srgbClr val="000000"/>
              </a:solidFill>
              <a:latin typeface="思源宋体 1 Bold"/>
            </a:endParaRPr>
          </a:p>
          <a:p>
            <a:pPr algn="l">
              <a:lnSpc>
                <a:spcPts val="4025"/>
              </a:lnSpc>
              <a:spcBef>
                <a:spcPct val="0"/>
              </a:spcBef>
            </a:pPr>
          </a:p>
          <a:p>
            <a:pPr marL="556895" lvl="1" indent="-278765" algn="l">
              <a:lnSpc>
                <a:spcPts val="4025"/>
              </a:lnSpc>
              <a:buFont typeface="Arial" panose="020B0604020202090204"/>
              <a:buChar char="•"/>
            </a:pPr>
            <a:r>
              <a:rPr lang="en-US" sz="2580" u="none" strike="noStrike">
                <a:solidFill>
                  <a:srgbClr val="000000"/>
                </a:solidFill>
                <a:latin typeface="思源宋体 1 Bold"/>
              </a:rPr>
              <a:t>Large diverse user base</a:t>
            </a:r>
            <a:endParaRPr lang="en-US" sz="2580" u="none" strike="noStrike">
              <a:solidFill>
                <a:srgbClr val="000000"/>
              </a:solidFill>
              <a:latin typeface="思源宋体 1 Bold"/>
            </a:endParaRPr>
          </a:p>
          <a:p>
            <a:pPr algn="l">
              <a:lnSpc>
                <a:spcPts val="4025"/>
              </a:lnSpc>
            </a:pPr>
            <a:r>
              <a:rPr lang="en-US" sz="2580" u="none" strike="noStrike">
                <a:solidFill>
                  <a:srgbClr val="000000"/>
                </a:solidFill>
                <a:latin typeface="思源宋体 1 Bold"/>
              </a:rPr>
              <a:t>Qunar has a large user database,including people of different ages, genders, and cultural backgrounds. Testers can leverage these different user characteristics to test scenario compatibility and usability.</a:t>
            </a:r>
            <a:endParaRPr lang="en-US" sz="2580" u="none" strike="noStrike">
              <a:solidFill>
                <a:srgbClr val="000000"/>
              </a:solidFill>
              <a:latin typeface="思源宋体 1 Bold"/>
            </a:endParaRPr>
          </a:p>
          <a:p>
            <a:pPr algn="l">
              <a:lnSpc>
                <a:spcPts val="4025"/>
              </a:lnSpc>
            </a:pPr>
          </a:p>
          <a:p>
            <a:pPr algn="l">
              <a:lnSpc>
                <a:spcPts val="4025"/>
              </a:lnSpc>
            </a:pPr>
          </a:p>
          <a:p>
            <a:pPr algn="l">
              <a:lnSpc>
                <a:spcPts val="4025"/>
              </a:lnSpc>
            </a:pPr>
          </a:p>
          <a:p>
            <a:pPr algn="l">
              <a:lnSpc>
                <a:spcPts val="4025"/>
              </a:lnSpc>
            </a:pPr>
          </a:p>
        </p:txBody>
      </p:sp>
      <p:sp>
        <p:nvSpPr>
          <p:cNvPr id="14" name="TextBox 14"/>
          <p:cNvSpPr txBox="1"/>
          <p:nvPr/>
        </p:nvSpPr>
        <p:spPr>
          <a:xfrm>
            <a:off x="990600" y="3238351"/>
            <a:ext cx="7623769" cy="5161280"/>
          </a:xfrm>
          <a:prstGeom prst="rect">
            <a:avLst/>
          </a:prstGeom>
        </p:spPr>
        <p:txBody>
          <a:bodyPr lIns="0" tIns="0" rIns="0" bIns="0" rtlCol="0" anchor="t">
            <a:spAutoFit/>
          </a:bodyPr>
          <a:lstStyle/>
          <a:p>
            <a:pPr marL="556895" lvl="1" indent="-278765" algn="l">
              <a:lnSpc>
                <a:spcPts val="4025"/>
              </a:lnSpc>
              <a:buFont typeface="Arial" panose="020B0604020202090204"/>
              <a:buChar char="•"/>
            </a:pPr>
            <a:r>
              <a:rPr lang="en-US" sz="2580">
                <a:solidFill>
                  <a:srgbClr val="1E1E1E"/>
                </a:solidFill>
                <a:latin typeface="思源宋体 1 Bold"/>
              </a:rPr>
              <a:t>Lack of Domain Experts</a:t>
            </a:r>
            <a:endParaRPr lang="en-US" sz="2580">
              <a:solidFill>
                <a:srgbClr val="1E1E1E"/>
              </a:solidFill>
              <a:latin typeface="思源宋体 1 Bold"/>
            </a:endParaRPr>
          </a:p>
          <a:p>
            <a:pPr algn="l">
              <a:lnSpc>
                <a:spcPts val="4025"/>
              </a:lnSpc>
            </a:pPr>
            <a:r>
              <a:rPr lang="en-US" sz="2580">
                <a:solidFill>
                  <a:srgbClr val="1E1E1E"/>
                </a:solidFill>
                <a:latin typeface="思源宋体 1 Bold"/>
              </a:rPr>
              <a:t>The absence of domain experts in the testing team may limit understanding of travel-specific requirements and reduce the effectiveness of the test.</a:t>
            </a:r>
            <a:endParaRPr lang="en-US" sz="2580">
              <a:solidFill>
                <a:srgbClr val="1E1E1E"/>
              </a:solidFill>
              <a:latin typeface="思源宋体 1 Bold"/>
            </a:endParaRPr>
          </a:p>
          <a:p>
            <a:pPr algn="l">
              <a:lnSpc>
                <a:spcPts val="4025"/>
              </a:lnSpc>
              <a:spcBef>
                <a:spcPct val="0"/>
              </a:spcBef>
            </a:pPr>
          </a:p>
          <a:p>
            <a:pPr marL="556895" lvl="1" indent="-278765" algn="l">
              <a:lnSpc>
                <a:spcPts val="4025"/>
              </a:lnSpc>
              <a:spcBef>
                <a:spcPct val="0"/>
              </a:spcBef>
              <a:buFont typeface="Arial" panose="020B0604020202090204"/>
              <a:buChar char="•"/>
            </a:pPr>
            <a:r>
              <a:rPr lang="en-US" sz="2580" u="none" strike="noStrike">
                <a:solidFill>
                  <a:srgbClr val="1E1E1E"/>
                </a:solidFill>
                <a:latin typeface="思源宋体 1 Bold"/>
              </a:rPr>
              <a:t>Balancing Interests</a:t>
            </a:r>
            <a:endParaRPr lang="en-US" sz="2580" u="none" strike="noStrike">
              <a:solidFill>
                <a:srgbClr val="1E1E1E"/>
              </a:solidFill>
              <a:latin typeface="思源宋体 1 Bold"/>
            </a:endParaRPr>
          </a:p>
          <a:p>
            <a:pPr algn="l">
              <a:lnSpc>
                <a:spcPts val="4025"/>
              </a:lnSpc>
              <a:spcBef>
                <a:spcPct val="0"/>
              </a:spcBef>
            </a:pPr>
            <a:r>
              <a:rPr lang="en-US" sz="2580" u="none" strike="noStrike">
                <a:solidFill>
                  <a:srgbClr val="1E1E1E"/>
                </a:solidFill>
                <a:latin typeface="思源宋体 1 Bold"/>
              </a:rPr>
              <a:t>There is a challenge in balancing corporate goals, such as profitability, with the public's interest in obtaining the best possible travel deals.</a:t>
            </a:r>
            <a:endParaRPr lang="en-US" sz="2580" u="none" strike="noStrike">
              <a:solidFill>
                <a:srgbClr val="1E1E1E"/>
              </a:solidFill>
              <a:latin typeface="思源宋体 1 Bold"/>
            </a:endParaRPr>
          </a:p>
          <a:p>
            <a:pPr algn="l">
              <a:lnSpc>
                <a:spcPts val="4025"/>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0E3"/>
        </a:solidFill>
        <a:effectLst/>
      </p:bgPr>
    </p:bg>
    <p:spTree>
      <p:nvGrpSpPr>
        <p:cNvPr id="1" name=""/>
        <p:cNvGrpSpPr/>
        <p:nvPr/>
      </p:nvGrpSpPr>
      <p:grpSpPr>
        <a:xfrm>
          <a:off x="0" y="0"/>
          <a:ext cx="0" cy="0"/>
          <a:chOff x="0" y="0"/>
          <a:chExt cx="0" cy="0"/>
        </a:xfrm>
      </p:grpSpPr>
      <p:sp>
        <p:nvSpPr>
          <p:cNvPr id="2" name="Freeform 2"/>
          <p:cNvSpPr/>
          <p:nvPr/>
        </p:nvSpPr>
        <p:spPr>
          <a:xfrm>
            <a:off x="-467900" y="-2127378"/>
            <a:ext cx="5032714" cy="8733561"/>
          </a:xfrm>
          <a:custGeom>
            <a:avLst/>
            <a:gdLst/>
            <a:ahLst/>
            <a:cxnLst/>
            <a:rect l="l" t="t" r="r" b="b"/>
            <a:pathLst>
              <a:path w="5032714" h="8733561">
                <a:moveTo>
                  <a:pt x="0" y="0"/>
                </a:moveTo>
                <a:lnTo>
                  <a:pt x="5032714" y="0"/>
                </a:lnTo>
                <a:lnTo>
                  <a:pt x="5032714" y="8733561"/>
                </a:lnTo>
                <a:lnTo>
                  <a:pt x="0" y="8733561"/>
                </a:lnTo>
                <a:lnTo>
                  <a:pt x="0" y="0"/>
                </a:lnTo>
                <a:close/>
              </a:path>
            </a:pathLst>
          </a:custGeom>
          <a:blipFill>
            <a:blip r:embed="rId1">
              <a:alphaModFix amt="16000"/>
            </a:blip>
            <a:stretch>
              <a:fillRect/>
            </a:stretch>
          </a:blipFill>
        </p:spPr>
      </p:sp>
      <p:grpSp>
        <p:nvGrpSpPr>
          <p:cNvPr id="3" name="Group 3"/>
          <p:cNvGrpSpPr/>
          <p:nvPr/>
        </p:nvGrpSpPr>
        <p:grpSpPr>
          <a:xfrm rot="0">
            <a:off x="13578164" y="-2164722"/>
            <a:ext cx="6753179" cy="67531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6" name="Freeform 6"/>
          <p:cNvSpPr/>
          <p:nvPr/>
        </p:nvSpPr>
        <p:spPr>
          <a:xfrm flipH="1">
            <a:off x="15046330" y="3580989"/>
            <a:ext cx="3486536" cy="6050388"/>
          </a:xfrm>
          <a:custGeom>
            <a:avLst/>
            <a:gdLst/>
            <a:ahLst/>
            <a:cxnLst/>
            <a:rect l="l" t="t" r="r" b="b"/>
            <a:pathLst>
              <a:path w="3486536" h="6050388">
                <a:moveTo>
                  <a:pt x="3486536" y="0"/>
                </a:moveTo>
                <a:lnTo>
                  <a:pt x="0" y="0"/>
                </a:lnTo>
                <a:lnTo>
                  <a:pt x="0" y="6050388"/>
                </a:lnTo>
                <a:lnTo>
                  <a:pt x="3486536" y="6050388"/>
                </a:lnTo>
                <a:lnTo>
                  <a:pt x="3486536" y="0"/>
                </a:lnTo>
                <a:close/>
              </a:path>
            </a:pathLst>
          </a:custGeom>
          <a:blipFill>
            <a:blip r:embed="rId1">
              <a:alphaModFix amt="16000"/>
            </a:blip>
            <a:stretch>
              <a:fillRect/>
            </a:stretch>
          </a:blipFill>
        </p:spPr>
      </p:sp>
      <p:grpSp>
        <p:nvGrpSpPr>
          <p:cNvPr id="7" name="Group 7"/>
          <p:cNvGrpSpPr/>
          <p:nvPr/>
        </p:nvGrpSpPr>
        <p:grpSpPr>
          <a:xfrm rot="0">
            <a:off x="-2831351" y="6359234"/>
            <a:ext cx="6753179" cy="675317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85A9"/>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0">
            <a:off x="1671311" y="9258300"/>
            <a:ext cx="3769803" cy="376980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5CC"/>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3" name="TextBox 13"/>
          <p:cNvSpPr txBox="1"/>
          <p:nvPr/>
        </p:nvSpPr>
        <p:spPr>
          <a:xfrm>
            <a:off x="270417" y="4511012"/>
            <a:ext cx="17611864" cy="5316566"/>
          </a:xfrm>
          <a:prstGeom prst="rect">
            <a:avLst/>
          </a:prstGeom>
        </p:spPr>
        <p:txBody>
          <a:bodyPr lIns="0" tIns="0" rIns="0" bIns="0" rtlCol="0" anchor="t">
            <a:spAutoFit/>
          </a:bodyPr>
          <a:lstStyle/>
          <a:p>
            <a:pPr algn="ctr">
              <a:lnSpc>
                <a:spcPts val="14170"/>
              </a:lnSpc>
            </a:pPr>
            <a:r>
              <a:rPr lang="en-US" sz="10195" spc="479">
                <a:solidFill>
                  <a:srgbClr val="3E5270"/>
                </a:solidFill>
                <a:latin typeface="思源宋体 1 Semi-Bold"/>
              </a:rPr>
              <a:t> Questions for the evaluation-objectives</a:t>
            </a:r>
            <a:endParaRPr lang="en-US" sz="10195" spc="479">
              <a:solidFill>
                <a:srgbClr val="3E5270"/>
              </a:solidFill>
              <a:latin typeface="思源宋体 1 Semi-Bold"/>
            </a:endParaRPr>
          </a:p>
          <a:p>
            <a:pPr marL="0" lvl="0" indent="0" algn="ctr">
              <a:lnSpc>
                <a:spcPts val="14170"/>
              </a:lnSpc>
              <a:spcBef>
                <a:spcPct val="0"/>
              </a:spcBef>
            </a:pPr>
          </a:p>
        </p:txBody>
      </p:sp>
      <p:sp>
        <p:nvSpPr>
          <p:cNvPr id="14" name="TextBox 14"/>
          <p:cNvSpPr txBox="1"/>
          <p:nvPr/>
        </p:nvSpPr>
        <p:spPr>
          <a:xfrm>
            <a:off x="7101278" y="2014603"/>
            <a:ext cx="4085444" cy="2573854"/>
          </a:xfrm>
          <a:prstGeom prst="rect">
            <a:avLst/>
          </a:prstGeom>
        </p:spPr>
        <p:txBody>
          <a:bodyPr lIns="0" tIns="0" rIns="0" bIns="0" rtlCol="0" anchor="t">
            <a:spAutoFit/>
          </a:bodyPr>
          <a:lstStyle/>
          <a:p>
            <a:pPr marL="0" lvl="0" indent="0" algn="ctr">
              <a:lnSpc>
                <a:spcPts val="20250"/>
              </a:lnSpc>
              <a:spcBef>
                <a:spcPct val="0"/>
              </a:spcBef>
            </a:pPr>
            <a:r>
              <a:rPr lang="en-US" sz="16875">
                <a:solidFill>
                  <a:srgbClr val="3E5270"/>
                </a:solidFill>
                <a:latin typeface="思源宋体 1 Semi-Bold"/>
              </a:rPr>
              <a:t>03</a:t>
            </a:r>
            <a:endParaRPr lang="en-US" sz="16875">
              <a:solidFill>
                <a:srgbClr val="3E5270"/>
              </a:solidFill>
              <a:latin typeface="思源宋体 1 Semi-Bold"/>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角度">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22673</Words>
  <Application>WPS 演示</Application>
  <PresentationFormat>On-screen Show (4:3)</PresentationFormat>
  <Paragraphs>1222</Paragraphs>
  <Slides>56</Slides>
  <Notes>0</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56</vt:i4>
      </vt:variant>
    </vt:vector>
  </HeadingPairs>
  <TitlesOfParts>
    <vt:vector size="93" baseType="lpstr">
      <vt:lpstr>Arial</vt:lpstr>
      <vt:lpstr>宋体</vt:lpstr>
      <vt:lpstr>Wingdings</vt:lpstr>
      <vt:lpstr>思源宋体 1</vt:lpstr>
      <vt:lpstr>思源宋体 1 Bold</vt:lpstr>
      <vt:lpstr>汉仪书宋二KW</vt:lpstr>
      <vt:lpstr>字由点字典黑</vt:lpstr>
      <vt:lpstr>思源宋体 1 Medium</vt:lpstr>
      <vt:lpstr>思源宋体 1 Semi-Bold</vt:lpstr>
      <vt:lpstr>Arial</vt:lpstr>
      <vt:lpstr>思源宋体 1 Bold Italics</vt:lpstr>
      <vt:lpstr>思源黑体 1 Bold</vt:lpstr>
      <vt:lpstr>汉仪中黑KW</vt:lpstr>
      <vt:lpstr>思源黑体 1</vt:lpstr>
      <vt:lpstr>Franklin Gothic Book</vt:lpstr>
      <vt:lpstr>苹方-简</vt:lpstr>
      <vt:lpstr>微软雅黑</vt:lpstr>
      <vt:lpstr>汉仪旗黑</vt:lpstr>
      <vt:lpstr>宋体</vt:lpstr>
      <vt:lpstr>Arial Unicode MS</vt:lpstr>
      <vt:lpstr>Franklin Gothic Medium</vt:lpstr>
      <vt:lpstr>Calibri</vt:lpstr>
      <vt:lpstr>Helvetica Neue</vt:lpstr>
      <vt:lpstr>隶书</vt:lpstr>
      <vt:lpstr>报隶-简</vt:lpstr>
      <vt:lpstr>Aharoni Polished</vt:lpstr>
      <vt:lpstr>Times New Roman Semi-Bold</vt:lpstr>
      <vt:lpstr>思源宋体 2 Bold</vt:lpstr>
      <vt:lpstr>思源宋体 2 Light</vt:lpstr>
      <vt:lpstr>思源宋体 2</vt:lpstr>
      <vt:lpstr>思源宋体 2 Light Italics</vt:lpstr>
      <vt:lpstr>思源宋体 2 Italics</vt:lpstr>
      <vt:lpstr>思源宋体 2 Bold Italics</vt:lpstr>
      <vt:lpstr>思源宋体 2 Medium</vt:lpstr>
      <vt:lpstr>Thonburi</vt:lpstr>
      <vt:lpstr>Times New Roman</vt:lpstr>
      <vt:lpstr>角度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软测第二次pre</dc:title>
  <dc:creator/>
  <cp:lastModifiedBy>天子笑</cp:lastModifiedBy>
  <cp:revision>4</cp:revision>
  <dcterms:created xsi:type="dcterms:W3CDTF">2024-05-13T03:19:44Z</dcterms:created>
  <dcterms:modified xsi:type="dcterms:W3CDTF">2024-05-13T03:19:44Z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0C096887E1392BC32B7D41665D42C760_42</vt:lpwstr>
  </property>
  <property fmtid="{D5CDD505-2E9C-101B-9397-08002B2CF9AE}" pid="3" name="KSOProductBuildVer">
    <vt:lpwstr>2052-6.6.1.8808</vt:lpwstr>
  </property>
</Properties>
</file>